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 id="2147483724" r:id="rId6"/>
  </p:sldMasterIdLst>
  <p:notesMasterIdLst>
    <p:notesMasterId r:id="rId71"/>
  </p:notesMasterIdLst>
  <p:sldIdLst>
    <p:sldId id="307" r:id="rId7"/>
    <p:sldId id="308" r:id="rId8"/>
    <p:sldId id="358" r:id="rId9"/>
    <p:sldId id="347" r:id="rId10"/>
    <p:sldId id="374" r:id="rId11"/>
    <p:sldId id="309" r:id="rId12"/>
    <p:sldId id="310" r:id="rId13"/>
    <p:sldId id="311" r:id="rId14"/>
    <p:sldId id="312" r:id="rId15"/>
    <p:sldId id="315" r:id="rId16"/>
    <p:sldId id="314" r:id="rId17"/>
    <p:sldId id="313" r:id="rId18"/>
    <p:sldId id="316" r:id="rId19"/>
    <p:sldId id="317" r:id="rId20"/>
    <p:sldId id="318" r:id="rId21"/>
    <p:sldId id="319" r:id="rId22"/>
    <p:sldId id="320" r:id="rId23"/>
    <p:sldId id="324" r:id="rId24"/>
    <p:sldId id="323" r:id="rId25"/>
    <p:sldId id="322" r:id="rId26"/>
    <p:sldId id="326" r:id="rId27"/>
    <p:sldId id="325" r:id="rId28"/>
    <p:sldId id="327" r:id="rId29"/>
    <p:sldId id="328" r:id="rId30"/>
    <p:sldId id="329" r:id="rId31"/>
    <p:sldId id="371" r:id="rId32"/>
    <p:sldId id="372" r:id="rId33"/>
    <p:sldId id="373" r:id="rId34"/>
    <p:sldId id="348" r:id="rId35"/>
    <p:sldId id="351" r:id="rId36"/>
    <p:sldId id="355" r:id="rId37"/>
    <p:sldId id="349" r:id="rId38"/>
    <p:sldId id="352" r:id="rId39"/>
    <p:sldId id="353" r:id="rId40"/>
    <p:sldId id="354" r:id="rId41"/>
    <p:sldId id="356" r:id="rId42"/>
    <p:sldId id="357" r:id="rId43"/>
    <p:sldId id="333" r:id="rId44"/>
    <p:sldId id="332" r:id="rId45"/>
    <p:sldId id="334" r:id="rId46"/>
    <p:sldId id="335" r:id="rId47"/>
    <p:sldId id="336" r:id="rId48"/>
    <p:sldId id="338" r:id="rId49"/>
    <p:sldId id="339" r:id="rId50"/>
    <p:sldId id="359" r:id="rId51"/>
    <p:sldId id="360" r:id="rId52"/>
    <p:sldId id="375" r:id="rId53"/>
    <p:sldId id="361" r:id="rId54"/>
    <p:sldId id="362" r:id="rId55"/>
    <p:sldId id="363" r:id="rId56"/>
    <p:sldId id="364" r:id="rId57"/>
    <p:sldId id="365" r:id="rId58"/>
    <p:sldId id="366" r:id="rId59"/>
    <p:sldId id="367" r:id="rId60"/>
    <p:sldId id="368" r:id="rId61"/>
    <p:sldId id="369" r:id="rId62"/>
    <p:sldId id="340" r:id="rId63"/>
    <p:sldId id="341" r:id="rId64"/>
    <p:sldId id="342" r:id="rId65"/>
    <p:sldId id="343" r:id="rId66"/>
    <p:sldId id="344" r:id="rId67"/>
    <p:sldId id="345" r:id="rId68"/>
    <p:sldId id="346" r:id="rId69"/>
    <p:sldId id="330"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ce Kővári" initials="BK" lastIdx="9" clrIdx="0">
    <p:extLst>
      <p:ext uri="{19B8F6BF-5375-455C-9EA6-DF929625EA0E}">
        <p15:presenceInfo xmlns:p15="http://schemas.microsoft.com/office/powerpoint/2012/main" userId="Bence Kővári" providerId="None"/>
      </p:ext>
    </p:extLst>
  </p:cmAuthor>
  <p:cmAuthor id="2" name="Attila Érsek" initials="AÉ" lastIdx="10" clrIdx="1">
    <p:extLst>
      <p:ext uri="{19B8F6BF-5375-455C-9EA6-DF929625EA0E}">
        <p15:presenceInfo xmlns:p15="http://schemas.microsoft.com/office/powerpoint/2012/main" userId="S0033FFF9666B027@LIVE.COM" providerId="AD"/>
      </p:ext>
    </p:extLst>
  </p:cmAuthor>
  <p:cmAuthor id="3" name="Kővári Bence" initials="KB" lastIdx="1" clrIdx="2">
    <p:extLst>
      <p:ext uri="{19B8F6BF-5375-455C-9EA6-DF929625EA0E}">
        <p15:presenceInfo xmlns:p15="http://schemas.microsoft.com/office/powerpoint/2012/main" userId="5be86d7ee7dc6027" providerId="Windows Live"/>
      </p:ext>
    </p:extLst>
  </p:cmAuthor>
  <p:cmAuthor id="4" name="Ákos Nagy" initials="ÁN" lastIdx="11" clrIdx="3">
    <p:extLst>
      <p:ext uri="{19B8F6BF-5375-455C-9EA6-DF929625EA0E}">
        <p15:presenceInfo xmlns:p15="http://schemas.microsoft.com/office/powerpoint/2012/main" userId="b3ce036fae98e62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E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0" autoAdjust="0"/>
    <p:restoredTop sz="77643" autoAdjust="0"/>
  </p:normalViewPr>
  <p:slideViewPr>
    <p:cSldViewPr snapToGrid="0">
      <p:cViewPr varScale="1">
        <p:scale>
          <a:sx n="89" d="100"/>
          <a:sy n="89" d="100"/>
        </p:scale>
        <p:origin x="164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84946-40AE-4EEB-856C-F398A9D4BFB4}" type="datetimeFigureOut">
              <a:rPr lang="hu-HU" smtClean="0"/>
              <a:t>2016. 08. 17.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56C89-99C0-454C-82AE-066B0984B9E0}" type="slidenum">
              <a:rPr lang="hu-HU" smtClean="0"/>
              <a:t>‹#›</a:t>
            </a:fld>
            <a:endParaRPr lang="hu-HU"/>
          </a:p>
        </p:txBody>
      </p:sp>
    </p:spTree>
    <p:extLst>
      <p:ext uri="{BB962C8B-B14F-4D97-AF65-F5344CB8AC3E}">
        <p14:creationId xmlns:p14="http://schemas.microsoft.com/office/powerpoint/2010/main" val="1442928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1</a:t>
            </a:fld>
            <a:endParaRPr lang="hu-HU"/>
          </a:p>
        </p:txBody>
      </p:sp>
    </p:spTree>
    <p:extLst>
      <p:ext uri="{BB962C8B-B14F-4D97-AF65-F5344CB8AC3E}">
        <p14:creationId xmlns:p14="http://schemas.microsoft.com/office/powerpoint/2010/main" val="59985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Legfontosabb </a:t>
            </a:r>
            <a:r>
              <a:rPr lang="hu-HU" dirty="0" err="1" smtClean="0"/>
              <a:t>stringműveletek</a:t>
            </a:r>
            <a:r>
              <a:rPr lang="hu-HU" dirty="0" smtClean="0"/>
              <a:t>.</a:t>
            </a:r>
          </a:p>
          <a:p>
            <a:r>
              <a:rPr lang="hu-HU" dirty="0" smtClean="0"/>
              <a:t>Érdekes kiemelni, hogy bár</a:t>
            </a:r>
            <a:r>
              <a:rPr lang="hu-HU" baseline="0" dirty="0" smtClean="0"/>
              <a:t> </a:t>
            </a:r>
            <a:r>
              <a:rPr lang="hu-HU" baseline="0" dirty="0" err="1" smtClean="0"/>
              <a:t>stringekről</a:t>
            </a:r>
            <a:r>
              <a:rPr lang="hu-HU" baseline="0" dirty="0" smtClean="0"/>
              <a:t> van szó, van nagyon sok aritmetikai művelet is, ez a </a:t>
            </a:r>
            <a:r>
              <a:rPr lang="hu-HU" baseline="0" dirty="0" err="1" smtClean="0"/>
              <a:t>stringeket</a:t>
            </a:r>
            <a:r>
              <a:rPr lang="hu-HU" baseline="0" dirty="0" smtClean="0"/>
              <a:t> </a:t>
            </a:r>
            <a:r>
              <a:rPr lang="hu-HU" baseline="0" dirty="0" err="1" smtClean="0"/>
              <a:t>felparse-olja</a:t>
            </a:r>
            <a:r>
              <a:rPr lang="hu-HU" baseline="0" dirty="0" smtClean="0"/>
              <a:t> és úgy végez rajtuk műveleteket.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10</a:t>
            </a:fld>
            <a:endParaRPr lang="hu-HU"/>
          </a:p>
        </p:txBody>
      </p:sp>
    </p:spTree>
    <p:extLst>
      <p:ext uri="{BB962C8B-B14F-4D97-AF65-F5344CB8AC3E}">
        <p14:creationId xmlns:p14="http://schemas.microsoft.com/office/powerpoint/2010/main" val="347702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Klasszikus láncolt listákról</a:t>
            </a:r>
            <a:r>
              <a:rPr lang="hu-HU" baseline="0" dirty="0" smtClean="0"/>
              <a:t> van szó, amelynek az elemei </a:t>
            </a:r>
            <a:r>
              <a:rPr lang="hu-HU" baseline="0" dirty="0" err="1" smtClean="0"/>
              <a:t>stringek</a:t>
            </a:r>
            <a:r>
              <a:rPr lang="hu-HU" baseline="0" dirty="0" smtClean="0"/>
              <a:t>. Érdemes lehet emlékeztetni a láncolt listák tulajdonságaira, ezeket a dia is kiemeli.</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11</a:t>
            </a:fld>
            <a:endParaRPr lang="hu-HU"/>
          </a:p>
        </p:txBody>
      </p:sp>
    </p:spTree>
    <p:extLst>
      <p:ext uri="{BB962C8B-B14F-4D97-AF65-F5344CB8AC3E}">
        <p14:creationId xmlns:p14="http://schemas.microsoft.com/office/powerpoint/2010/main" val="2928488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legfontosabb listaműveletek a beszúrás (ez</a:t>
            </a:r>
            <a:r>
              <a:rPr lang="hu-HU" baseline="0" dirty="0" smtClean="0"/>
              <a:t> persze csak az elejére és a végére történhet a lista </a:t>
            </a:r>
            <a:r>
              <a:rPr lang="hu-HU" baseline="0" dirty="0" err="1" smtClean="0"/>
              <a:t>megvalósítésa</a:t>
            </a:r>
            <a:r>
              <a:rPr lang="hu-HU" baseline="0" dirty="0" smtClean="0"/>
              <a:t> miatt).</a:t>
            </a:r>
          </a:p>
          <a:p>
            <a:r>
              <a:rPr lang="hu-HU" baseline="0" dirty="0" smtClean="0"/>
              <a:t>Érdemes kiemelni hogy kik és mire használják.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12</a:t>
            </a:fld>
            <a:endParaRPr lang="hu-HU"/>
          </a:p>
        </p:txBody>
      </p:sp>
    </p:spTree>
    <p:extLst>
      <p:ext uri="{BB962C8B-B14F-4D97-AF65-F5344CB8AC3E}">
        <p14:creationId xmlns:p14="http://schemas.microsoft.com/office/powerpoint/2010/main" val="2034422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Ezek itt már </a:t>
            </a:r>
            <a:r>
              <a:rPr lang="hu-HU" dirty="0" err="1" smtClean="0"/>
              <a:t>advanced</a:t>
            </a:r>
            <a:r>
              <a:rPr lang="hu-HU" baseline="0" dirty="0" smtClean="0"/>
              <a:t> listaműveletek. A </a:t>
            </a:r>
            <a:r>
              <a:rPr lang="hu-HU" baseline="0" dirty="0" err="1" smtClean="0"/>
              <a:t>Capped</a:t>
            </a:r>
            <a:r>
              <a:rPr lang="hu-HU" baseline="0" dirty="0" smtClean="0"/>
              <a:t> </a:t>
            </a:r>
            <a:r>
              <a:rPr lang="hu-HU" baseline="0" dirty="0" err="1" smtClean="0"/>
              <a:t>list</a:t>
            </a:r>
            <a:r>
              <a:rPr lang="hu-HU" baseline="0" dirty="0" smtClean="0"/>
              <a:t> egy érdekes listatípus, ha csak az utolsó N elemre van szükségünk, akkor levághatjuk a lista elejét (vagy akár végét).</a:t>
            </a:r>
          </a:p>
          <a:p>
            <a:r>
              <a:rPr lang="hu-HU" baseline="0" dirty="0" smtClean="0"/>
              <a:t>A blokkoló műveletek pedig a klasszikus </a:t>
            </a:r>
            <a:r>
              <a:rPr lang="hu-HU" baseline="0" dirty="0" err="1" smtClean="0"/>
              <a:t>pollozós</a:t>
            </a:r>
            <a:r>
              <a:rPr lang="hu-HU" baseline="0" dirty="0" smtClean="0"/>
              <a:t> üzenetkezelési rendszer helyett </a:t>
            </a:r>
            <a:r>
              <a:rPr lang="hu-HU" baseline="0" dirty="0" err="1" smtClean="0"/>
              <a:t>long-poll</a:t>
            </a:r>
            <a:r>
              <a:rPr lang="hu-HU" baseline="0" dirty="0" smtClean="0"/>
              <a:t> megvalósítását teszik lehetővé (kérünk egy üzenetet, ha nincs a listában, akkor várakozunk adott </a:t>
            </a:r>
            <a:r>
              <a:rPr lang="hu-HU" baseline="0" dirty="0" err="1" smtClean="0"/>
              <a:t>timeoutig</a:t>
            </a:r>
            <a:r>
              <a:rPr lang="hu-HU" baseline="0" dirty="0" smtClean="0"/>
              <a:t>; ha </a:t>
            </a:r>
            <a:r>
              <a:rPr lang="hu-HU" baseline="0" dirty="0" err="1" smtClean="0"/>
              <a:t>timeout</a:t>
            </a:r>
            <a:r>
              <a:rPr lang="hu-HU" baseline="0" dirty="0" smtClean="0"/>
              <a:t> van, akkor újrapróbálkozunk).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13</a:t>
            </a:fld>
            <a:endParaRPr lang="hu-HU"/>
          </a:p>
        </p:txBody>
      </p:sp>
    </p:spTree>
    <p:extLst>
      <p:ext uri="{BB962C8B-B14F-4D97-AF65-F5344CB8AC3E}">
        <p14:creationId xmlns:p14="http://schemas.microsoft.com/office/powerpoint/2010/main" val="1444349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 a</a:t>
            </a:r>
            <a:r>
              <a:rPr lang="hu-HU" baseline="0" dirty="0" smtClean="0"/>
              <a:t> klasszikus halmaz; rendezetlen és minden elem csak egyszer fordulhat elő benne.</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14</a:t>
            </a:fld>
            <a:endParaRPr lang="hu-HU"/>
          </a:p>
        </p:txBody>
      </p:sp>
    </p:spTree>
    <p:extLst>
      <p:ext uri="{BB962C8B-B14F-4D97-AF65-F5344CB8AC3E}">
        <p14:creationId xmlns:p14="http://schemas.microsoft.com/office/powerpoint/2010/main" val="1867244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Elemeket tudunk hozzáadni, törölni,</a:t>
            </a:r>
            <a:r>
              <a:rPr lang="hu-HU" baseline="0" dirty="0" smtClean="0"/>
              <a:t> vannak halmazműveletek, nem nagyon varázslat.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15</a:t>
            </a:fld>
            <a:endParaRPr lang="hu-HU"/>
          </a:p>
        </p:txBody>
      </p:sp>
    </p:spTree>
    <p:extLst>
      <p:ext uri="{BB962C8B-B14F-4D97-AF65-F5344CB8AC3E}">
        <p14:creationId xmlns:p14="http://schemas.microsoft.com/office/powerpoint/2010/main" val="59468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hash</a:t>
            </a:r>
            <a:r>
              <a:rPr lang="hu-HU" dirty="0" smtClean="0"/>
              <a:t> </a:t>
            </a:r>
            <a:r>
              <a:rPr lang="hu-HU" dirty="0" err="1" smtClean="0"/>
              <a:t>a</a:t>
            </a:r>
            <a:r>
              <a:rPr lang="hu-HU" dirty="0" smtClean="0"/>
              <a:t> klasszikus szótár adatszerkezetet jelenti</a:t>
            </a:r>
            <a:r>
              <a:rPr lang="hu-HU" baseline="0" dirty="0" smtClean="0"/>
              <a:t> (van tehát egy kulcsom, amihez tartozik egy érték, ami maga is egy kulcs-érték pár lista).</a:t>
            </a:r>
            <a:endParaRPr lang="hu-HU" dirty="0" smtClean="0"/>
          </a:p>
          <a:p>
            <a:r>
              <a:rPr lang="hu-HU" dirty="0" smtClean="0"/>
              <a:t>A </a:t>
            </a:r>
            <a:r>
              <a:rPr lang="hu-HU" dirty="0" err="1" smtClean="0"/>
              <a:t>Redis</a:t>
            </a:r>
            <a:r>
              <a:rPr lang="hu-HU" dirty="0" smtClean="0"/>
              <a:t> </a:t>
            </a:r>
            <a:r>
              <a:rPr lang="hu-HU" dirty="0" err="1" smtClean="0"/>
              <a:t>hash-t</a:t>
            </a:r>
            <a:r>
              <a:rPr lang="hu-HU" baseline="0" dirty="0" smtClean="0"/>
              <a:t> az </a:t>
            </a:r>
            <a:r>
              <a:rPr lang="hu-HU" baseline="0" dirty="0" err="1" smtClean="0"/>
              <a:t>Instagram</a:t>
            </a:r>
            <a:r>
              <a:rPr lang="hu-HU" baseline="0" dirty="0" smtClean="0"/>
              <a:t> használja például a main </a:t>
            </a:r>
            <a:r>
              <a:rPr lang="hu-HU" baseline="0" dirty="0" err="1" smtClean="0"/>
              <a:t>feed</a:t>
            </a:r>
            <a:r>
              <a:rPr lang="hu-HU" baseline="0" dirty="0" smtClean="0"/>
              <a:t> karbantartására.</a:t>
            </a:r>
          </a:p>
          <a:p>
            <a:r>
              <a:rPr lang="hu-HU" dirty="0" smtClean="0"/>
              <a:t>http://instagram-engineering.tumblr.com/post/12202313862/storing-hundreds-of-millions-of-simple-key-value</a:t>
            </a:r>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16</a:t>
            </a:fld>
            <a:endParaRPr lang="hu-HU"/>
          </a:p>
        </p:txBody>
      </p:sp>
    </p:spTree>
    <p:extLst>
      <p:ext uri="{BB962C8B-B14F-4D97-AF65-F5344CB8AC3E}">
        <p14:creationId xmlns:p14="http://schemas.microsoft.com/office/powerpoint/2010/main" val="2679910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leggyakorib</a:t>
            </a:r>
            <a:r>
              <a:rPr lang="hu-HU" baseline="0" dirty="0" smtClean="0"/>
              <a:t>b </a:t>
            </a:r>
            <a:r>
              <a:rPr lang="hu-HU" baseline="0" dirty="0" err="1" smtClean="0"/>
              <a:t>use</a:t>
            </a:r>
            <a:r>
              <a:rPr lang="hu-HU" baseline="0" dirty="0" smtClean="0"/>
              <a:t> </a:t>
            </a:r>
            <a:r>
              <a:rPr lang="hu-HU" baseline="0" dirty="0" err="1" smtClean="0"/>
              <a:t>case</a:t>
            </a:r>
            <a:r>
              <a:rPr lang="hu-HU" baseline="0" dirty="0" smtClean="0"/>
              <a:t> különböző </a:t>
            </a:r>
            <a:r>
              <a:rPr lang="hu-HU" baseline="0" dirty="0" err="1" smtClean="0"/>
              <a:t>leaderboardok</a:t>
            </a:r>
            <a:r>
              <a:rPr lang="hu-HU" baseline="0" dirty="0" smtClean="0"/>
              <a:t> megvalósítása. Az Agora </a:t>
            </a:r>
            <a:r>
              <a:rPr lang="hu-HU" baseline="0" dirty="0" err="1" smtClean="0"/>
              <a:t>Games</a:t>
            </a:r>
            <a:r>
              <a:rPr lang="hu-HU" baseline="0" dirty="0" smtClean="0"/>
              <a:t> saját játékaiban előszeretettel használja ezt a megvalósítást </a:t>
            </a:r>
            <a:r>
              <a:rPr lang="hu-HU" baseline="0" dirty="0" err="1" smtClean="0"/>
              <a:t>példul</a:t>
            </a:r>
            <a:r>
              <a:rPr lang="hu-HU" baseline="0"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17</a:t>
            </a:fld>
            <a:endParaRPr lang="hu-HU"/>
          </a:p>
        </p:txBody>
      </p:sp>
    </p:spTree>
    <p:extLst>
      <p:ext uri="{BB962C8B-B14F-4D97-AF65-F5344CB8AC3E}">
        <p14:creationId xmlns:p14="http://schemas.microsoft.com/office/powerpoint/2010/main" val="42018007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Itt sincs semmilyen varázslat, egyszerű </a:t>
            </a:r>
            <a:r>
              <a:rPr lang="hu-HU" dirty="0" err="1" smtClean="0"/>
              <a:t>string</a:t>
            </a:r>
            <a:r>
              <a:rPr lang="hu-HU" dirty="0" smtClean="0"/>
              <a:t>, csak értelmezve vannak rá a klasszikus bitműveletek.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18</a:t>
            </a:fld>
            <a:endParaRPr lang="hu-HU"/>
          </a:p>
        </p:txBody>
      </p:sp>
    </p:spTree>
    <p:extLst>
      <p:ext uri="{BB962C8B-B14F-4D97-AF65-F5344CB8AC3E}">
        <p14:creationId xmlns:p14="http://schemas.microsoft.com/office/powerpoint/2010/main" val="290791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Itt van egy</a:t>
            </a:r>
            <a:r>
              <a:rPr lang="hu-HU" baseline="0" dirty="0" smtClean="0"/>
              <a:t> érdekes </a:t>
            </a:r>
            <a:r>
              <a:rPr lang="hu-HU" baseline="0" dirty="0" err="1" smtClean="0"/>
              <a:t>blogbejegyzés</a:t>
            </a:r>
            <a:r>
              <a:rPr lang="hu-HU" baseline="0" dirty="0" smtClean="0"/>
              <a:t> arról, hogy hogyan segített több ezerszeresére gyorsítani a sebességet egy esetben ez az adatszerkezet:</a:t>
            </a:r>
          </a:p>
          <a:p>
            <a:r>
              <a:rPr lang="hu-HU" dirty="0" smtClean="0"/>
              <a:t>http://blog.soom.la/2015/04/boosted-counting-performance-7410x-redis.html</a:t>
            </a:r>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19</a:t>
            </a:fld>
            <a:endParaRPr lang="hu-HU"/>
          </a:p>
        </p:txBody>
      </p:sp>
    </p:spTree>
    <p:extLst>
      <p:ext uri="{BB962C8B-B14F-4D97-AF65-F5344CB8AC3E}">
        <p14:creationId xmlns:p14="http://schemas.microsoft.com/office/powerpoint/2010/main" val="2962149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2</a:t>
            </a:fld>
            <a:endParaRPr lang="hu-HU"/>
          </a:p>
        </p:txBody>
      </p:sp>
    </p:spTree>
    <p:extLst>
      <p:ext uri="{BB962C8B-B14F-4D97-AF65-F5344CB8AC3E}">
        <p14:creationId xmlns:p14="http://schemas.microsoft.com/office/powerpoint/2010/main" val="265354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Itt a legfontosabb az, hogy össze tudunk</a:t>
            </a:r>
            <a:r>
              <a:rPr lang="hu-HU" baseline="0" dirty="0" smtClean="0"/>
              <a:t> fogni több </a:t>
            </a:r>
            <a:r>
              <a:rPr lang="hu-HU" baseline="0" dirty="0" err="1" smtClean="0"/>
              <a:t>Redis</a:t>
            </a:r>
            <a:r>
              <a:rPr lang="hu-HU" baseline="0" dirty="0" smtClean="0"/>
              <a:t> utasítást (pl.: több kulcs beállítását) egy utasításba. Ha bárhol hiba van, akkor egyik hatása sem fog </a:t>
            </a:r>
            <a:r>
              <a:rPr lang="hu-HU" baseline="0" dirty="0" err="1" smtClean="0"/>
              <a:t>megjelrnni</a:t>
            </a:r>
            <a:r>
              <a:rPr lang="hu-HU" baseline="0" dirty="0" smtClean="0"/>
              <a:t>. A tranzakciós parancsokat a következő </a:t>
            </a:r>
            <a:r>
              <a:rPr lang="hu-HU" baseline="0" dirty="0" err="1" smtClean="0"/>
              <a:t>slide</a:t>
            </a:r>
            <a:r>
              <a:rPr lang="hu-HU" baseline="0" dirty="0" smtClean="0"/>
              <a:t> tárgyalja.</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20</a:t>
            </a:fld>
            <a:endParaRPr lang="hu-HU"/>
          </a:p>
        </p:txBody>
      </p:sp>
    </p:spTree>
    <p:extLst>
      <p:ext uri="{BB962C8B-B14F-4D97-AF65-F5344CB8AC3E}">
        <p14:creationId xmlns:p14="http://schemas.microsoft.com/office/powerpoint/2010/main" val="89744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Lényeg:</a:t>
            </a:r>
            <a:r>
              <a:rPr lang="hu-HU" baseline="0" dirty="0" smtClean="0"/>
              <a:t> Multi – parancsok listája – </a:t>
            </a:r>
            <a:r>
              <a:rPr lang="hu-HU" baseline="0" dirty="0" err="1" smtClean="0"/>
              <a:t>Exec</a:t>
            </a:r>
            <a:r>
              <a:rPr lang="hu-HU" baseline="0" dirty="0" smtClean="0"/>
              <a:t>. Ha bárhol hiba van a multi és az </a:t>
            </a:r>
            <a:r>
              <a:rPr lang="hu-HU" baseline="0" dirty="0" err="1" smtClean="0"/>
              <a:t>Exec</a:t>
            </a:r>
            <a:r>
              <a:rPr lang="hu-HU" baseline="0" dirty="0" smtClean="0"/>
              <a:t> között, akkor a parancs nem lesz hozzáadva a tranzakcióhoz, de lehet új parancsokat felvenni, aztán majd az </a:t>
            </a:r>
            <a:r>
              <a:rPr lang="hu-HU" baseline="0" dirty="0" err="1" smtClean="0"/>
              <a:t>Exec</a:t>
            </a:r>
            <a:r>
              <a:rPr lang="hu-HU" baseline="0" dirty="0" smtClean="0"/>
              <a:t> száll el.</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21</a:t>
            </a:fld>
            <a:endParaRPr lang="hu-HU"/>
          </a:p>
        </p:txBody>
      </p:sp>
    </p:spTree>
    <p:extLst>
      <p:ext uri="{BB962C8B-B14F-4D97-AF65-F5344CB8AC3E}">
        <p14:creationId xmlns:p14="http://schemas.microsoft.com/office/powerpoint/2010/main" val="668256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 az igazán fontos.</a:t>
            </a:r>
            <a:r>
              <a:rPr lang="hu-HU" baseline="0" dirty="0" smtClean="0"/>
              <a:t> Mivel egy </a:t>
            </a:r>
            <a:r>
              <a:rPr lang="hu-HU" baseline="0" dirty="0" err="1" smtClean="0"/>
              <a:t>Redis</a:t>
            </a:r>
            <a:r>
              <a:rPr lang="hu-HU" baseline="0" dirty="0" smtClean="0"/>
              <a:t> </a:t>
            </a:r>
            <a:r>
              <a:rPr lang="hu-HU" baseline="0" dirty="0" err="1" smtClean="0"/>
              <a:t>prancs</a:t>
            </a:r>
            <a:r>
              <a:rPr lang="hu-HU" baseline="0" dirty="0" smtClean="0"/>
              <a:t> csak programozói hiba vagy hibás szintaxis (i.e. programozói hiba) miatt halhat el, így egyszerűbb, ha jól kódolunk és nincs </a:t>
            </a:r>
            <a:r>
              <a:rPr lang="hu-HU" baseline="0" dirty="0" err="1" smtClean="0"/>
              <a:t>rollback</a:t>
            </a:r>
            <a:r>
              <a:rPr lang="hu-HU" baseline="0" dirty="0" smtClean="0"/>
              <a:t> </a:t>
            </a:r>
            <a:r>
              <a:rPr lang="hu-HU" baseline="0" dirty="0" smtClean="0">
                <a:sym typeface="Wingdings" panose="05000000000000000000" pitchFamily="2" charset="2"/>
              </a:rPr>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22</a:t>
            </a:fld>
            <a:endParaRPr lang="hu-HU"/>
          </a:p>
        </p:txBody>
      </p:sp>
    </p:spTree>
    <p:extLst>
      <p:ext uri="{BB962C8B-B14F-4D97-AF65-F5344CB8AC3E}">
        <p14:creationId xmlns:p14="http://schemas.microsoft.com/office/powerpoint/2010/main" val="777327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Van beépített </a:t>
            </a:r>
            <a:r>
              <a:rPr lang="hu-HU" dirty="0" err="1" smtClean="0"/>
              <a:t>master-slave</a:t>
            </a:r>
            <a:r>
              <a:rPr lang="hu-HU" dirty="0" smtClean="0"/>
              <a:t> </a:t>
            </a:r>
            <a:r>
              <a:rPr lang="hu-HU" dirty="0" err="1" smtClean="0"/>
              <a:t>repikáció</a:t>
            </a:r>
            <a:r>
              <a:rPr lang="hu-HU" dirty="0" smtClean="0"/>
              <a:t>, ezzel nem kell külön foglalkoznunk. Viszont</a:t>
            </a:r>
            <a:r>
              <a:rPr lang="hu-HU" baseline="0" dirty="0" smtClean="0"/>
              <a:t> az utolsó pont nagyon </a:t>
            </a:r>
            <a:r>
              <a:rPr lang="hu-HU" baseline="0" dirty="0" err="1" smtClean="0"/>
              <a:t>best</a:t>
            </a:r>
            <a:r>
              <a:rPr lang="hu-HU" baseline="0" dirty="0" smtClean="0"/>
              <a:t> </a:t>
            </a:r>
            <a:r>
              <a:rPr lang="hu-HU" baseline="0" dirty="0" err="1" smtClean="0"/>
              <a:t>practice</a:t>
            </a:r>
            <a:r>
              <a:rPr lang="hu-HU" baseline="0" dirty="0" smtClean="0"/>
              <a:t>, ezt </a:t>
            </a:r>
            <a:r>
              <a:rPr lang="hu-HU" baseline="0" dirty="0" err="1" smtClean="0"/>
              <a:t>érdems</a:t>
            </a:r>
            <a:r>
              <a:rPr lang="hu-HU" baseline="0" dirty="0" smtClean="0"/>
              <a:t> külön kiemelni.</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23</a:t>
            </a:fld>
            <a:endParaRPr lang="hu-HU"/>
          </a:p>
        </p:txBody>
      </p:sp>
    </p:spTree>
    <p:extLst>
      <p:ext uri="{BB962C8B-B14F-4D97-AF65-F5344CB8AC3E}">
        <p14:creationId xmlns:p14="http://schemas.microsoft.com/office/powerpoint/2010/main" val="3636658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Néhány hasznos, </a:t>
            </a:r>
            <a:r>
              <a:rPr lang="hu-HU" dirty="0" err="1" smtClean="0"/>
              <a:t>édekes</a:t>
            </a:r>
            <a:r>
              <a:rPr lang="hu-HU" baseline="0" dirty="0" smtClean="0"/>
              <a:t> dolog. </a:t>
            </a:r>
            <a:r>
              <a:rPr lang="hu-HU" baseline="0" dirty="0" err="1" smtClean="0"/>
              <a:t>Lua</a:t>
            </a:r>
            <a:r>
              <a:rPr lang="hu-HU" baseline="0" dirty="0" smtClean="0"/>
              <a:t> scripteket is tudunk futtatni, </a:t>
            </a:r>
            <a:r>
              <a:rPr lang="hu-HU" baseline="0" dirty="0" err="1" smtClean="0"/>
              <a:t>lletve</a:t>
            </a:r>
            <a:r>
              <a:rPr lang="hu-HU" baseline="0" dirty="0" smtClean="0"/>
              <a:t> van egy Pub/</a:t>
            </a:r>
            <a:r>
              <a:rPr lang="hu-HU" baseline="0" dirty="0" err="1" smtClean="0"/>
              <a:t>Sub</a:t>
            </a:r>
            <a:r>
              <a:rPr lang="hu-HU" baseline="0" dirty="0" smtClean="0"/>
              <a:t> motor beépítve (</a:t>
            </a:r>
            <a:r>
              <a:rPr lang="hu-HU" baseline="0" dirty="0" err="1" smtClean="0"/>
              <a:t>heavyweight</a:t>
            </a:r>
            <a:r>
              <a:rPr lang="hu-HU" baseline="0" dirty="0" smtClean="0"/>
              <a:t> üzenetsor).</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24</a:t>
            </a:fld>
            <a:endParaRPr lang="hu-HU"/>
          </a:p>
        </p:txBody>
      </p:sp>
    </p:spTree>
    <p:extLst>
      <p:ext uri="{BB962C8B-B14F-4D97-AF65-F5344CB8AC3E}">
        <p14:creationId xmlns:p14="http://schemas.microsoft.com/office/powerpoint/2010/main" val="535032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25</a:t>
            </a:fld>
            <a:endParaRPr lang="hu-HU"/>
          </a:p>
        </p:txBody>
      </p:sp>
    </p:spTree>
    <p:extLst>
      <p:ext uri="{BB962C8B-B14F-4D97-AF65-F5344CB8AC3E}">
        <p14:creationId xmlns:p14="http://schemas.microsoft.com/office/powerpoint/2010/main" val="731656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Itt a szolgáltatásszintek és az egyes képességek inkább érdekességek, a lényeg,</a:t>
            </a:r>
            <a:r>
              <a:rPr lang="hu-HU" baseline="0" dirty="0" smtClean="0"/>
              <a:t> hogy van </a:t>
            </a:r>
            <a:r>
              <a:rPr lang="hu-HU" baseline="0" dirty="0" err="1" smtClean="0"/>
              <a:t>Azure</a:t>
            </a:r>
            <a:r>
              <a:rPr lang="hu-HU" baseline="0" dirty="0" smtClean="0"/>
              <a:t> </a:t>
            </a:r>
            <a:r>
              <a:rPr lang="hu-HU" baseline="0" dirty="0" err="1" smtClean="0"/>
              <a:t>PaaS</a:t>
            </a:r>
            <a:r>
              <a:rPr lang="hu-HU" baseline="0" dirty="0" smtClean="0"/>
              <a:t> megoldás</a:t>
            </a:r>
          </a:p>
          <a:p>
            <a:r>
              <a:rPr lang="hu-HU" baseline="0" dirty="0" smtClean="0"/>
              <a:t>Itt a </a:t>
            </a:r>
            <a:r>
              <a:rPr lang="hu-HU" baseline="0" dirty="0" err="1" smtClean="0"/>
              <a:t>PaaS</a:t>
            </a:r>
            <a:r>
              <a:rPr lang="hu-HU" baseline="0" dirty="0" smtClean="0"/>
              <a:t> megoldások összes előnyét és hátrányát megkapjuk.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26</a:t>
            </a:fld>
            <a:endParaRPr lang="hu-HU"/>
          </a:p>
        </p:txBody>
      </p:sp>
    </p:spTree>
    <p:extLst>
      <p:ext uri="{BB962C8B-B14F-4D97-AF65-F5344CB8AC3E}">
        <p14:creationId xmlns:p14="http://schemas.microsoft.com/office/powerpoint/2010/main" val="3300576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Ezek külső szolgáltatók</a:t>
            </a:r>
            <a:r>
              <a:rPr lang="hu-HU" baseline="0" dirty="0" smtClean="0"/>
              <a:t> saját menedzselt </a:t>
            </a:r>
            <a:r>
              <a:rPr lang="hu-HU" baseline="0" dirty="0" err="1" smtClean="0"/>
              <a:t>Redis</a:t>
            </a:r>
            <a:r>
              <a:rPr lang="hu-HU" baseline="0" dirty="0" smtClean="0"/>
              <a:t> megoldással, </a:t>
            </a:r>
            <a:r>
              <a:rPr lang="hu-HU" baseline="0" dirty="0" err="1" smtClean="0"/>
              <a:t>amelyekt</a:t>
            </a:r>
            <a:r>
              <a:rPr lang="hu-HU" baseline="0" dirty="0" smtClean="0"/>
              <a:t> a Marketplace-en keresztül vehetünk igénybe.</a:t>
            </a:r>
            <a:endParaRPr lang="hu-HU" dirty="0" smtClean="0"/>
          </a:p>
          <a:p>
            <a:endParaRPr lang="hu-HU" dirty="0" smtClean="0"/>
          </a:p>
          <a:p>
            <a:r>
              <a:rPr lang="hu-HU" dirty="0" smtClean="0"/>
              <a:t>https://redislabs.com/redis-cloud</a:t>
            </a:r>
          </a:p>
          <a:p>
            <a:r>
              <a:rPr lang="hu-HU" dirty="0" smtClean="0"/>
              <a:t>https://www.nodejitsu.com/documentation/features/</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27</a:t>
            </a:fld>
            <a:endParaRPr lang="hu-HU"/>
          </a:p>
        </p:txBody>
      </p:sp>
    </p:spTree>
    <p:extLst>
      <p:ext uri="{BB962C8B-B14F-4D97-AF65-F5344CB8AC3E}">
        <p14:creationId xmlns:p14="http://schemas.microsoft.com/office/powerpoint/2010/main" val="3131512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Nem meglepő ez sem; ha </a:t>
            </a:r>
            <a:r>
              <a:rPr lang="hu-HU" dirty="0" err="1" smtClean="0"/>
              <a:t>IaaS</a:t>
            </a:r>
            <a:r>
              <a:rPr lang="hu-HU" dirty="0" smtClean="0"/>
              <a:t> megoldást választunk, akkor az</a:t>
            </a:r>
            <a:r>
              <a:rPr lang="hu-HU" baseline="0" dirty="0" smtClean="0"/>
              <a:t> </a:t>
            </a:r>
            <a:r>
              <a:rPr lang="hu-HU" baseline="0" dirty="0" err="1" smtClean="0"/>
              <a:t>IaaS</a:t>
            </a:r>
            <a:r>
              <a:rPr lang="hu-HU" baseline="0" dirty="0" smtClean="0"/>
              <a:t> szolgáltatási szint összes előnyét/hátrányát megkapjuk.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28</a:t>
            </a:fld>
            <a:endParaRPr lang="hu-HU"/>
          </a:p>
        </p:txBody>
      </p:sp>
    </p:spTree>
    <p:extLst>
      <p:ext uri="{BB962C8B-B14F-4D97-AF65-F5344CB8AC3E}">
        <p14:creationId xmlns:p14="http://schemas.microsoft.com/office/powerpoint/2010/main" val="3391200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29</a:t>
            </a:fld>
            <a:endParaRPr lang="hu-HU"/>
          </a:p>
        </p:txBody>
      </p:sp>
    </p:spTree>
    <p:extLst>
      <p:ext uri="{BB962C8B-B14F-4D97-AF65-F5344CB8AC3E}">
        <p14:creationId xmlns:p14="http://schemas.microsoft.com/office/powerpoint/2010/main" val="1874060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3</a:t>
            </a:fld>
            <a:endParaRPr lang="hu-HU"/>
          </a:p>
        </p:txBody>
      </p:sp>
    </p:spTree>
    <p:extLst>
      <p:ext uri="{BB962C8B-B14F-4D97-AF65-F5344CB8AC3E}">
        <p14:creationId xmlns:p14="http://schemas.microsoft.com/office/powerpoint/2010/main" val="2734259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30</a:t>
            </a:fld>
            <a:endParaRPr lang="hu-HU"/>
          </a:p>
        </p:txBody>
      </p:sp>
    </p:spTree>
    <p:extLst>
      <p:ext uri="{BB962C8B-B14F-4D97-AF65-F5344CB8AC3E}">
        <p14:creationId xmlns:p14="http://schemas.microsoft.com/office/powerpoint/2010/main" val="27972239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31</a:t>
            </a:fld>
            <a:endParaRPr lang="en-US"/>
          </a:p>
        </p:txBody>
      </p:sp>
    </p:spTree>
    <p:extLst>
      <p:ext uri="{BB962C8B-B14F-4D97-AF65-F5344CB8AC3E}">
        <p14:creationId xmlns:p14="http://schemas.microsoft.com/office/powerpoint/2010/main" val="2034404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Ezek azok a bizonyos „dokumentumok”, amiket tárolni tud a </a:t>
            </a:r>
            <a:r>
              <a:rPr lang="hu-HU" dirty="0" err="1" smtClean="0"/>
              <a:t>DocumentDb</a:t>
            </a:r>
            <a:r>
              <a:rPr lang="hu-HU" baseline="0" dirty="0" smtClean="0"/>
              <a:t> és általában az ilyen </a:t>
            </a:r>
            <a:r>
              <a:rPr lang="hu-HU" baseline="0" dirty="0" err="1" smtClean="0"/>
              <a:t>dokumentumadatbázisok</a:t>
            </a:r>
            <a:r>
              <a:rPr lang="hu-HU" baseline="0" dirty="0" smtClean="0"/>
              <a:t>. Lényegében egy séma nélküli, </a:t>
            </a:r>
            <a:r>
              <a:rPr lang="hu-HU" baseline="0" dirty="0" err="1" smtClean="0"/>
              <a:t>stuktúrált</a:t>
            </a:r>
            <a:r>
              <a:rPr lang="hu-HU" baseline="0" dirty="0" smtClean="0"/>
              <a:t>/</a:t>
            </a:r>
            <a:r>
              <a:rPr lang="hu-HU" baseline="0" dirty="0" err="1" smtClean="0"/>
              <a:t>félstruktúrált</a:t>
            </a:r>
            <a:r>
              <a:rPr lang="hu-HU" baseline="0" dirty="0" smtClean="0"/>
              <a:t> szerkezetű objektumleírás.</a:t>
            </a:r>
            <a:endParaRPr lang="hu-HU" dirty="0" smtClean="0"/>
          </a:p>
          <a:p>
            <a:r>
              <a:rPr lang="hu-HU" dirty="0" smtClean="0"/>
              <a:t>Itt </a:t>
            </a:r>
            <a:r>
              <a:rPr lang="hu-HU" dirty="0"/>
              <a:t>már érdemes felhívni a figyelmet a séma</a:t>
            </a:r>
            <a:r>
              <a:rPr lang="hu-HU" baseline="0" dirty="0"/>
              <a:t> hiányára (pl.: az </a:t>
            </a:r>
            <a:r>
              <a:rPr lang="hu-HU" baseline="0" dirty="0" err="1"/>
              <a:t>employmentHistory</a:t>
            </a:r>
            <a:r>
              <a:rPr lang="hu-HU" baseline="0" dirty="0"/>
              <a:t> mező elemei nem ugyanolyanok, vagy a </a:t>
            </a:r>
            <a:r>
              <a:rPr lang="hu-HU" baseline="0" dirty="0" err="1"/>
              <a:t>children</a:t>
            </a:r>
            <a:r>
              <a:rPr lang="hu-HU" baseline="0" dirty="0"/>
              <a:t> mező elemei nem ugyanolyanok)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32</a:t>
            </a:fld>
            <a:endParaRPr lang="en-US"/>
          </a:p>
        </p:txBody>
      </p:sp>
    </p:spTree>
    <p:extLst>
      <p:ext uri="{BB962C8B-B14F-4D97-AF65-F5344CB8AC3E}">
        <p14:creationId xmlns:p14="http://schemas.microsoft.com/office/powerpoint/2010/main" val="3734906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relációs adatbázisok</a:t>
            </a:r>
            <a:r>
              <a:rPr lang="hu-HU" baseline="0" dirty="0" smtClean="0"/>
              <a:t> még mindig nagyon hasznosak és megvan a maguk alkalmazási területe. Ahol viszont klasszikus rosszabbul teljesítenek:</a:t>
            </a:r>
          </a:p>
          <a:p>
            <a:pPr marL="171450" indent="-171450">
              <a:buFont typeface="Arial" panose="020B0604020202020204" pitchFamily="34" charset="0"/>
              <a:buChar char="•"/>
            </a:pPr>
            <a:r>
              <a:rPr lang="hu-HU" baseline="0" dirty="0" smtClean="0"/>
              <a:t>Nagyon-nagyon sok az adat (ld. Big </a:t>
            </a:r>
            <a:r>
              <a:rPr lang="hu-HU" baseline="0" dirty="0" err="1" smtClean="0"/>
              <a:t>data</a:t>
            </a:r>
            <a:r>
              <a:rPr lang="hu-HU" baseline="0" dirty="0" smtClean="0"/>
              <a:t>, </a:t>
            </a:r>
            <a:r>
              <a:rPr lang="hu-HU" baseline="0" dirty="0" err="1" smtClean="0"/>
              <a:t>IoT</a:t>
            </a:r>
            <a:r>
              <a:rPr lang="hu-HU" baseline="0" dirty="0" smtClean="0"/>
              <a:t>) vagy nagyon sok különböző adatforrásból származnak</a:t>
            </a:r>
          </a:p>
          <a:p>
            <a:pPr marL="171450" indent="-171450">
              <a:buFont typeface="Arial" panose="020B0604020202020204" pitchFamily="34" charset="0"/>
              <a:buChar char="•"/>
            </a:pPr>
            <a:r>
              <a:rPr lang="hu-HU" baseline="0" dirty="0" smtClean="0"/>
              <a:t>A sokféle adaton sok analitikát kell végezni (ld. Big </a:t>
            </a:r>
            <a:r>
              <a:rPr lang="hu-HU" baseline="0" dirty="0" err="1" smtClean="0"/>
              <a:t>data</a:t>
            </a:r>
            <a:r>
              <a:rPr lang="hu-HU" baseline="0" dirty="0" smtClean="0"/>
              <a:t>, </a:t>
            </a:r>
            <a:r>
              <a:rPr lang="hu-HU" baseline="0" dirty="0" err="1" smtClean="0"/>
              <a:t>IoT</a:t>
            </a:r>
            <a:r>
              <a:rPr lang="hu-HU" baseline="0" dirty="0" smtClean="0"/>
              <a:t>) </a:t>
            </a:r>
          </a:p>
          <a:p>
            <a:pPr marL="171450" indent="-171450">
              <a:buFont typeface="Arial" panose="020B0604020202020204" pitchFamily="34" charset="0"/>
              <a:buChar char="•"/>
            </a:pPr>
            <a:r>
              <a:rPr lang="hu-HU" baseline="0" dirty="0" smtClean="0"/>
              <a:t>Nagyon gyorsan kell nagyon kevés adatot keresni; tű a szénakazalban</a:t>
            </a:r>
          </a:p>
          <a:p>
            <a:pPr marL="171450" indent="-171450">
              <a:buFont typeface="Arial" panose="020B0604020202020204" pitchFamily="34" charset="0"/>
              <a:buChar char="•"/>
            </a:pPr>
            <a:endParaRPr lang="hu-HU" baseline="0" dirty="0" smtClean="0"/>
          </a:p>
          <a:p>
            <a:pPr marL="0" indent="0">
              <a:buFont typeface="Arial" panose="020B0604020202020204" pitchFamily="34" charset="0"/>
              <a:buNone/>
            </a:pPr>
            <a:r>
              <a:rPr lang="hu-HU" baseline="0" dirty="0" smtClean="0"/>
              <a:t>A relációk megkötéseket vezetnek be, emiatt a skálázás nehezedik, a </a:t>
            </a:r>
            <a:r>
              <a:rPr lang="hu-HU" baseline="0" dirty="0" err="1" smtClean="0"/>
              <a:t>partícionálás</a:t>
            </a:r>
            <a:r>
              <a:rPr lang="hu-HU" baseline="0" dirty="0" smtClean="0"/>
              <a:t> körülményes (ha a hivatkozó és a hivatkozott nem ugyanoda kerül, lelassul az adatelérés)</a:t>
            </a:r>
          </a:p>
          <a:p>
            <a:pPr marL="0" indent="0">
              <a:buFont typeface="Arial" panose="020B0604020202020204" pitchFamily="34" charset="0"/>
              <a:buNone/>
            </a:pPr>
            <a:r>
              <a:rPr lang="hu-HU" baseline="0" dirty="0" smtClean="0"/>
              <a:t>A relációk mentén össze kell rakni a végleges adatobjektumot; ha nincsenek relációk, akkor hamarabb megvan az egész (</a:t>
            </a:r>
            <a:r>
              <a:rPr lang="hu-HU" baseline="0" dirty="0" err="1" smtClean="0"/>
              <a:t>ld</a:t>
            </a:r>
            <a:r>
              <a:rPr lang="hu-HU" baseline="0" dirty="0" smtClean="0"/>
              <a:t> illusztráció)</a:t>
            </a:r>
          </a:p>
          <a:p>
            <a:pPr marL="0" indent="0">
              <a:buFont typeface="Arial" panose="020B0604020202020204" pitchFamily="34" charset="0"/>
              <a:buNone/>
            </a:pPr>
            <a:r>
              <a:rPr lang="hu-HU" baseline="0" dirty="0" smtClean="0"/>
              <a:t>A relációs adatbázisokhoz technológiai implementációjuk miatt nehézkes </a:t>
            </a:r>
            <a:r>
              <a:rPr lang="hu-HU" baseline="0" dirty="0" err="1" smtClean="0"/>
              <a:t>failover</a:t>
            </a:r>
            <a:r>
              <a:rPr lang="hu-HU" baseline="0" dirty="0" smtClean="0"/>
              <a:t> lehetőségeket beállítani, pláne ha szerverfarmunk van.</a:t>
            </a:r>
          </a:p>
          <a:p>
            <a:pPr marL="0" indent="0">
              <a:buFont typeface="Arial" panose="020B0604020202020204" pitchFamily="34" charset="0"/>
              <a:buNone/>
            </a:pPr>
            <a:endParaRPr lang="hu-HU" baseline="0" dirty="0" smtClean="0"/>
          </a:p>
          <a:p>
            <a:pPr marL="0" indent="0">
              <a:buFont typeface="Arial" panose="020B0604020202020204" pitchFamily="34" charset="0"/>
              <a:buNone/>
            </a:pPr>
            <a:r>
              <a:rPr lang="hu-HU" baseline="0" dirty="0" smtClean="0"/>
              <a:t>Lényeg: hajlandóak vagyunk beáldozni a relációs jelleget (ami a konzisztenciát garantálja) a gyorsaság és az egyszerű </a:t>
            </a:r>
            <a:r>
              <a:rPr lang="hu-HU" baseline="0" dirty="0" err="1" smtClean="0"/>
              <a:t>failover</a:t>
            </a:r>
            <a:r>
              <a:rPr lang="hu-HU" baseline="0" dirty="0" smtClean="0"/>
              <a:t> lehetőségek érdekében</a:t>
            </a:r>
          </a:p>
          <a:p>
            <a:pPr marL="171450" indent="-171450">
              <a:buFont typeface="Arial" panose="020B0604020202020204" pitchFamily="34" charset="0"/>
              <a:buChar char="•"/>
            </a:pPr>
            <a:endParaRPr lang="hu-HU" baseline="0" dirty="0" smtClean="0"/>
          </a:p>
          <a:p>
            <a:pPr marL="0" indent="0">
              <a:buFont typeface="Arial" panose="020B0604020202020204" pitchFamily="34" charset="0"/>
              <a:buNone/>
            </a:pPr>
            <a:r>
              <a:rPr lang="hu-HU" baseline="0" dirty="0" smtClean="0"/>
              <a:t>Klasszikus </a:t>
            </a:r>
            <a:r>
              <a:rPr lang="hu-HU" baseline="0" dirty="0" err="1" smtClean="0"/>
              <a:t>NoSql</a:t>
            </a:r>
            <a:r>
              <a:rPr lang="hu-HU" baseline="0" dirty="0" smtClean="0"/>
              <a:t> adatbázistípusok:</a:t>
            </a:r>
          </a:p>
          <a:p>
            <a:pPr marL="171450" indent="-171450">
              <a:buFont typeface="Arial" panose="020B0604020202020204" pitchFamily="34" charset="0"/>
              <a:buChar char="•"/>
            </a:pPr>
            <a:r>
              <a:rPr lang="hu-HU" baseline="0" dirty="0" err="1" smtClean="0"/>
              <a:t>Gráfadatbázisok</a:t>
            </a:r>
            <a:endParaRPr lang="hu-HU" baseline="0" dirty="0" smtClean="0"/>
          </a:p>
          <a:p>
            <a:pPr marL="171450" indent="-171450">
              <a:buFont typeface="Arial" panose="020B0604020202020204" pitchFamily="34" charset="0"/>
              <a:buChar char="•"/>
            </a:pPr>
            <a:r>
              <a:rPr lang="hu-HU" baseline="0" dirty="0" err="1" smtClean="0"/>
              <a:t>Key-value</a:t>
            </a:r>
            <a:r>
              <a:rPr lang="hu-HU" baseline="0" dirty="0" smtClean="0"/>
              <a:t> </a:t>
            </a:r>
            <a:r>
              <a:rPr lang="hu-HU" baseline="0" dirty="0" err="1" smtClean="0"/>
              <a:t>adatábzisok</a:t>
            </a:r>
            <a:r>
              <a:rPr lang="hu-HU" baseline="0" dirty="0" smtClean="0"/>
              <a:t> (</a:t>
            </a:r>
            <a:r>
              <a:rPr lang="hu-HU" baseline="0" dirty="0" err="1" smtClean="0"/>
              <a:t>ld</a:t>
            </a:r>
            <a:r>
              <a:rPr lang="hu-HU" baseline="0" dirty="0" smtClean="0"/>
              <a:t> </a:t>
            </a:r>
            <a:r>
              <a:rPr lang="hu-HU" baseline="0" dirty="0" err="1" smtClean="0"/>
              <a:t>Azure</a:t>
            </a:r>
            <a:r>
              <a:rPr lang="hu-HU" baseline="0" dirty="0" smtClean="0"/>
              <a:t> </a:t>
            </a:r>
            <a:r>
              <a:rPr lang="hu-HU" baseline="0" dirty="0" err="1" smtClean="0"/>
              <a:t>Table</a:t>
            </a:r>
            <a:r>
              <a:rPr lang="hu-HU" baseline="0" dirty="0" smtClean="0"/>
              <a:t>)</a:t>
            </a:r>
          </a:p>
          <a:p>
            <a:pPr marL="171450" indent="-171450">
              <a:buFont typeface="Arial" panose="020B0604020202020204" pitchFamily="34" charset="0"/>
              <a:buChar char="•"/>
            </a:pPr>
            <a:r>
              <a:rPr lang="hu-HU" baseline="0" dirty="0" err="1" smtClean="0"/>
              <a:t>Dokumentumadatbázisok</a:t>
            </a:r>
            <a:endParaRPr lang="hu-HU" baseline="0" dirty="0" smtClean="0"/>
          </a:p>
          <a:p>
            <a:pPr marL="171450" indent="-171450">
              <a:buFont typeface="Arial" panose="020B0604020202020204" pitchFamily="34" charset="0"/>
              <a:buChar char="•"/>
            </a:pPr>
            <a:r>
              <a:rPr lang="hu-HU" baseline="0" dirty="0" smtClean="0"/>
              <a:t>Big </a:t>
            </a:r>
            <a:r>
              <a:rPr lang="hu-HU" baseline="0" dirty="0" err="1" smtClean="0"/>
              <a:t>data</a:t>
            </a:r>
            <a:r>
              <a:rPr lang="hu-HU" baseline="0" dirty="0" smtClean="0"/>
              <a:t> adatbázisok</a:t>
            </a:r>
          </a:p>
          <a:p>
            <a:pPr marL="171450" indent="-171450">
              <a:buFont typeface="Arial" panose="020B0604020202020204" pitchFamily="34" charset="0"/>
              <a:buChar char="•"/>
            </a:pPr>
            <a:r>
              <a:rPr lang="hu-HU" baseline="0" dirty="0" smtClean="0"/>
              <a:t>És még sokkal több</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33</a:t>
            </a:fld>
            <a:endParaRPr lang="hu-HU"/>
          </a:p>
        </p:txBody>
      </p:sp>
    </p:spTree>
    <p:extLst>
      <p:ext uri="{BB962C8B-B14F-4D97-AF65-F5344CB8AC3E}">
        <p14:creationId xmlns:p14="http://schemas.microsoft.com/office/powerpoint/2010/main" val="3765092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előző</a:t>
            </a:r>
            <a:r>
              <a:rPr lang="hu-HU" baseline="0" dirty="0" smtClean="0"/>
              <a:t> </a:t>
            </a:r>
            <a:r>
              <a:rPr lang="hu-HU" baseline="0" dirty="0" err="1" smtClean="0"/>
              <a:t>slide-ot</a:t>
            </a:r>
            <a:r>
              <a:rPr lang="hu-HU" baseline="0" dirty="0" smtClean="0"/>
              <a:t> fejti ki és foglalja össze a </a:t>
            </a:r>
            <a:r>
              <a:rPr lang="hu-HU" baseline="0" dirty="0" err="1" smtClean="0"/>
              <a:t>jegyezeteket</a:t>
            </a:r>
            <a:r>
              <a:rPr lang="hu-HU" baseline="0"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34</a:t>
            </a:fld>
            <a:endParaRPr lang="hu-HU"/>
          </a:p>
        </p:txBody>
      </p:sp>
    </p:spTree>
    <p:extLst>
      <p:ext uri="{BB962C8B-B14F-4D97-AF65-F5344CB8AC3E}">
        <p14:creationId xmlns:p14="http://schemas.microsoft.com/office/powerpoint/2010/main" val="1042764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Minden fontos információ a </a:t>
            </a:r>
            <a:r>
              <a:rPr lang="hu-HU" dirty="0" err="1" smtClean="0"/>
              <a:t>slide-on</a:t>
            </a:r>
            <a:r>
              <a:rPr lang="hu-HU" dirty="0" smtClean="0"/>
              <a:t>, az előzőekre reflektál fejlesztői</a:t>
            </a:r>
            <a:r>
              <a:rPr lang="hu-HU" baseline="0" dirty="0" smtClean="0"/>
              <a:t> szemszögből. A két </a:t>
            </a:r>
            <a:r>
              <a:rPr lang="hu-HU" baseline="0" dirty="0" err="1" smtClean="0"/>
              <a:t>legonfotsabb</a:t>
            </a:r>
            <a:r>
              <a:rPr lang="hu-HU" baseline="0" dirty="0" smtClean="0"/>
              <a:t>:</a:t>
            </a:r>
          </a:p>
          <a:p>
            <a:pPr marL="171450" indent="-171450">
              <a:buFont typeface="Arial" panose="020B0604020202020204" pitchFamily="34" charset="0"/>
              <a:buChar char="•"/>
            </a:pPr>
            <a:r>
              <a:rPr lang="hu-HU" baseline="0" dirty="0" smtClean="0"/>
              <a:t>Gyakran változnak az igények a fejlesztés közben, ez is egy </a:t>
            </a:r>
            <a:r>
              <a:rPr lang="hu-HU" baseline="0" dirty="0" err="1" smtClean="0"/>
              <a:t>ezsköz</a:t>
            </a:r>
            <a:r>
              <a:rPr lang="hu-HU" baseline="0" dirty="0" smtClean="0"/>
              <a:t> arra, hogy ezt kezelni tudjuk (ha nincs séma, akkor nincs sémaváltozás sem)</a:t>
            </a:r>
          </a:p>
          <a:p>
            <a:pPr marL="171450" indent="-171450">
              <a:buFont typeface="Arial" panose="020B0604020202020204" pitchFamily="34" charset="0"/>
              <a:buChar char="•"/>
            </a:pPr>
            <a:r>
              <a:rPr lang="hu-HU" baseline="0" dirty="0" smtClean="0"/>
              <a:t>Dominál a REST és ez magával hozta a </a:t>
            </a:r>
            <a:r>
              <a:rPr lang="hu-HU" baseline="0" dirty="0" err="1" smtClean="0"/>
              <a:t>JSON-t</a:t>
            </a:r>
            <a:r>
              <a:rPr lang="hu-HU" baseline="0" dirty="0" smtClean="0"/>
              <a:t>; így viszont könnyű az objektumokat átalakítani </a:t>
            </a:r>
            <a:r>
              <a:rPr lang="hu-HU" baseline="0" dirty="0" err="1" smtClean="0"/>
              <a:t>JSON-né</a:t>
            </a:r>
            <a:r>
              <a:rPr lang="hu-HU" baseline="0" dirty="0" smtClean="0"/>
              <a:t>, hiszen abban vannak eleve</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35</a:t>
            </a:fld>
            <a:endParaRPr lang="en-US"/>
          </a:p>
        </p:txBody>
      </p:sp>
    </p:spTree>
    <p:extLst>
      <p:ext uri="{BB962C8B-B14F-4D97-AF65-F5344CB8AC3E}">
        <p14:creationId xmlns:p14="http://schemas.microsoft.com/office/powerpoint/2010/main" val="1357354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Az eddigi adattechnológiákat hasonlítja össze </a:t>
            </a:r>
            <a:r>
              <a:rPr lang="hu-HU" dirty="0" err="1" smtClean="0"/>
              <a:t>Azure-ban</a:t>
            </a:r>
            <a:r>
              <a:rPr lang="hu-HU" dirty="0" smtClean="0"/>
              <a:t> és helyezi el a </a:t>
            </a:r>
            <a:r>
              <a:rPr lang="hu-HU" dirty="0" err="1" smtClean="0"/>
              <a:t>DocumentDb-t</a:t>
            </a:r>
            <a:r>
              <a:rPr lang="hu-HU" dirty="0" smtClean="0"/>
              <a:t> </a:t>
            </a:r>
            <a:r>
              <a:rPr lang="hu-HU" dirty="0" err="1" smtClean="0"/>
              <a:t>a</a:t>
            </a:r>
            <a:r>
              <a:rPr lang="hu-HU" dirty="0" smtClean="0"/>
              <a:t> többi között.</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8/17/2016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014236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Előrevetíti azt, hogy miről fognak szólni a következő </a:t>
            </a:r>
            <a:r>
              <a:rPr lang="hu-HU" dirty="0" err="1" smtClean="0"/>
              <a:t>slide-ok</a:t>
            </a:r>
            <a:r>
              <a:rPr lang="hu-HU" baseline="0" dirty="0" smtClean="0"/>
              <a:t> és mik az </a:t>
            </a:r>
            <a:r>
              <a:rPr lang="hu-HU" baseline="0" dirty="0" err="1" smtClean="0"/>
              <a:t>errősségei</a:t>
            </a:r>
            <a:r>
              <a:rPr lang="hu-HU" baseline="0" dirty="0" smtClean="0"/>
              <a:t> a </a:t>
            </a:r>
            <a:r>
              <a:rPr lang="hu-HU" baseline="0" dirty="0" err="1" smtClean="0"/>
              <a:t>documentdb-nek</a:t>
            </a:r>
            <a:r>
              <a:rPr lang="hu-HU" baseline="0" dirty="0" smtClean="0"/>
              <a:t>.</a:t>
            </a:r>
          </a:p>
          <a:p>
            <a:r>
              <a:rPr lang="hu-HU" baseline="0" dirty="0" smtClean="0"/>
              <a:t>A sémamentesség és JSON előnyeit már tárgyaltuk, a nagy teljesítményt és a skálázódást már megindokoltuk, a </a:t>
            </a:r>
            <a:r>
              <a:rPr lang="hu-HU" baseline="0" dirty="0" err="1" smtClean="0"/>
              <a:t>tanzakciókmajd</a:t>
            </a:r>
            <a:r>
              <a:rPr lang="hu-HU" baseline="0" dirty="0" smtClean="0"/>
              <a:t> jönnek.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37</a:t>
            </a:fld>
            <a:endParaRPr lang="hu-HU"/>
          </a:p>
        </p:txBody>
      </p:sp>
    </p:spTree>
    <p:extLst>
      <p:ext uri="{BB962C8B-B14F-4D97-AF65-F5344CB8AC3E}">
        <p14:creationId xmlns:p14="http://schemas.microsoft.com/office/powerpoint/2010/main" val="1494522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slide-on</a:t>
            </a:r>
            <a:r>
              <a:rPr lang="hu-HU" baseline="0" dirty="0" smtClean="0"/>
              <a:t> vannak a fontos információk, ezeket tovább kifejtik a következő diák.</a:t>
            </a:r>
          </a:p>
          <a:p>
            <a:r>
              <a:rPr lang="hu-HU" baseline="0" dirty="0" smtClean="0"/>
              <a:t>Érdemes kiemelni, hogy ez is teljesen menedzselt szolgáltatás.</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38</a:t>
            </a:fld>
            <a:endParaRPr lang="hu-HU"/>
          </a:p>
        </p:txBody>
      </p:sp>
    </p:spTree>
    <p:extLst>
      <p:ext uri="{BB962C8B-B14F-4D97-AF65-F5344CB8AC3E}">
        <p14:creationId xmlns:p14="http://schemas.microsoft.com/office/powerpoint/2010/main" val="41753531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Fontos, hogy a szintaxis,</a:t>
            </a:r>
            <a:r>
              <a:rPr lang="hu-HU" baseline="0" dirty="0" smtClean="0"/>
              <a:t> amit használunk SQL-szerű, így nem kell egy új nyelvet megtanulni.</a:t>
            </a:r>
          </a:p>
          <a:p>
            <a:r>
              <a:rPr lang="hu-HU" baseline="0" dirty="0" smtClean="0"/>
              <a:t>JavaScriptben </a:t>
            </a:r>
            <a:r>
              <a:rPr lang="hu-HU" baseline="0" dirty="0" err="1" smtClean="0"/>
              <a:t>írhtunk</a:t>
            </a:r>
            <a:r>
              <a:rPr lang="hu-HU" baseline="0" dirty="0" smtClean="0"/>
              <a:t> tárolt eljárásokat, </a:t>
            </a:r>
            <a:r>
              <a:rPr lang="hu-HU" baseline="0" dirty="0" err="1" smtClean="0"/>
              <a:t>triggerekt</a:t>
            </a:r>
            <a:r>
              <a:rPr lang="hu-HU" baseline="0" dirty="0" smtClean="0"/>
              <a:t>, ez azért jó, mert a </a:t>
            </a:r>
            <a:r>
              <a:rPr lang="hu-HU" baseline="0" dirty="0" err="1" smtClean="0"/>
              <a:t>JacaScript</a:t>
            </a:r>
            <a:r>
              <a:rPr lang="hu-HU" baseline="0" dirty="0" smtClean="0"/>
              <a:t> jól illeszkedik a </a:t>
            </a:r>
            <a:r>
              <a:rPr lang="hu-HU" baseline="0" dirty="0" err="1" smtClean="0"/>
              <a:t>JSON-höz</a:t>
            </a:r>
            <a:r>
              <a:rPr lang="hu-HU" baseline="0"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39</a:t>
            </a:fld>
            <a:endParaRPr lang="hu-HU"/>
          </a:p>
        </p:txBody>
      </p:sp>
    </p:spTree>
    <p:extLst>
      <p:ext uri="{BB962C8B-B14F-4D97-AF65-F5344CB8AC3E}">
        <p14:creationId xmlns:p14="http://schemas.microsoft.com/office/powerpoint/2010/main" val="2424543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Ezek a leggyakoribb felhasználási esetek. Alapvetően</a:t>
            </a:r>
            <a:r>
              <a:rPr lang="hu-HU" baseline="0" dirty="0" smtClean="0"/>
              <a:t> 3 nagy funkcióhalmaz van, amihez </a:t>
            </a:r>
            <a:r>
              <a:rPr lang="hu-HU" baseline="0" dirty="0" err="1" smtClean="0"/>
              <a:t>Redist</a:t>
            </a:r>
            <a:r>
              <a:rPr lang="hu-HU" baseline="0" dirty="0" smtClean="0"/>
              <a:t> szoktunk használni:</a:t>
            </a:r>
          </a:p>
          <a:p>
            <a:r>
              <a:rPr lang="hu-HU" baseline="0" dirty="0" smtClean="0"/>
              <a:t>Valódi cache: ilyenkor valamilyen </a:t>
            </a:r>
            <a:r>
              <a:rPr lang="hu-HU" baseline="0" dirty="0" err="1" smtClean="0"/>
              <a:t>cache-elést</a:t>
            </a:r>
            <a:r>
              <a:rPr lang="hu-HU" baseline="0" dirty="0" smtClean="0"/>
              <a:t> valósítunk meg, hogy az adatokat gyorsabban elérjük. Ilyen a felsorolásból a </a:t>
            </a:r>
            <a:r>
              <a:rPr lang="hu-HU" baseline="0" dirty="0" err="1" smtClean="0"/>
              <a:t>Full</a:t>
            </a:r>
            <a:r>
              <a:rPr lang="hu-HU" baseline="0" dirty="0" smtClean="0"/>
              <a:t> </a:t>
            </a:r>
            <a:r>
              <a:rPr lang="hu-HU" baseline="0" dirty="0" err="1" smtClean="0"/>
              <a:t>page</a:t>
            </a:r>
            <a:r>
              <a:rPr lang="hu-HU" baseline="0" dirty="0" smtClean="0"/>
              <a:t> cache, és valamilyen szinten talán az eredménytáblák megvalósítása is.</a:t>
            </a:r>
          </a:p>
          <a:p>
            <a:r>
              <a:rPr lang="hu-HU" baseline="0" dirty="0" smtClean="0"/>
              <a:t>Elosztott memória: Elosztottan működő rendszerek közös memóriájaként. A listából ilyen a session cache (gyakran több gép futtatja a </a:t>
            </a:r>
            <a:r>
              <a:rPr lang="hu-HU" baseline="0" dirty="0" err="1" smtClean="0"/>
              <a:t>webszolgáltatást</a:t>
            </a:r>
            <a:r>
              <a:rPr lang="hu-HU" baseline="0" dirty="0" smtClean="0"/>
              <a:t>, minden gépen bejelentkezve kell lenni, nem csak azon, amelyik a bejelentkezési kérést magát kiszolgálta) és ilyen az üzenetsor is (itt emlékeztethetünk a korábbi előadások alapján, hogy miért jók az üzenetsorok elosztott rendszerekhez). Kicsit ide is tartozik az eredménytábla is.</a:t>
            </a:r>
          </a:p>
          <a:p>
            <a:r>
              <a:rPr lang="hu-HU" baseline="0" dirty="0" smtClean="0"/>
              <a:t>A harmadik pedig a beépített Pub/</a:t>
            </a:r>
            <a:r>
              <a:rPr lang="hu-HU" baseline="0" dirty="0" err="1" smtClean="0"/>
              <a:t>Sub</a:t>
            </a:r>
            <a:r>
              <a:rPr lang="hu-HU" baseline="0" dirty="0" smtClean="0"/>
              <a:t> motor miatt </a:t>
            </a:r>
            <a:r>
              <a:rPr lang="hu-HU" baseline="0" dirty="0" err="1" smtClean="0"/>
              <a:t>heavyweight</a:t>
            </a:r>
            <a:r>
              <a:rPr lang="hu-HU" baseline="0" dirty="0" smtClean="0"/>
              <a:t> üzenetkezelés, </a:t>
            </a:r>
            <a:r>
              <a:rPr lang="hu-HU" baseline="0" dirty="0" err="1" smtClean="0"/>
              <a:t>értesítéek</a:t>
            </a:r>
            <a:r>
              <a:rPr lang="hu-HU" baseline="0" dirty="0" smtClean="0"/>
              <a:t> küldése (ritkább, mint az előző kettő).</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a:t>
            </a:fld>
            <a:endParaRPr lang="hu-HU"/>
          </a:p>
        </p:txBody>
      </p:sp>
    </p:spTree>
    <p:extLst>
      <p:ext uri="{BB962C8B-B14F-4D97-AF65-F5344CB8AC3E}">
        <p14:creationId xmlns:p14="http://schemas.microsoft.com/office/powerpoint/2010/main" val="1634435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Így </a:t>
            </a:r>
            <a:r>
              <a:rPr lang="hu-HU" dirty="0" err="1" smtClean="0"/>
              <a:t>struktúrálódik</a:t>
            </a:r>
            <a:r>
              <a:rPr lang="hu-HU" baseline="0" dirty="0" smtClean="0"/>
              <a:t> a szolgáltatás. Létrehozunk egy adatbázis accountot, amiben vannak adatbázisok. Egy adatbázis dokumentumgyűjteményekből áll.</a:t>
            </a:r>
          </a:p>
          <a:p>
            <a:r>
              <a:rPr lang="hu-HU" baseline="0" dirty="0" smtClean="0"/>
              <a:t>A </a:t>
            </a:r>
            <a:r>
              <a:rPr lang="hu-HU" baseline="0" dirty="0" err="1" smtClean="0"/>
              <a:t>collection</a:t>
            </a:r>
            <a:r>
              <a:rPr lang="hu-HU" baseline="0" dirty="0" smtClean="0"/>
              <a:t> dokumentumokat tartalmaz ill. a hozzájuk kapcsolódó JavaScript alkalmazáslogikát. Ezek azok, amikért fizetünk.</a:t>
            </a:r>
          </a:p>
          <a:p>
            <a:r>
              <a:rPr lang="hu-HU" baseline="0" dirty="0" smtClean="0"/>
              <a:t>A tárolt eljárások, </a:t>
            </a:r>
            <a:r>
              <a:rPr lang="hu-HU" baseline="0" dirty="0" err="1" smtClean="0"/>
              <a:t>triggerk</a:t>
            </a:r>
            <a:r>
              <a:rPr lang="hu-HU" baseline="0" dirty="0" smtClean="0"/>
              <a:t>, </a:t>
            </a:r>
            <a:r>
              <a:rPr lang="hu-HU" baseline="0" dirty="0" err="1" smtClean="0"/>
              <a:t>UDF-ek</a:t>
            </a:r>
            <a:r>
              <a:rPr lang="hu-HU" baseline="0" dirty="0" smtClean="0"/>
              <a:t> </a:t>
            </a:r>
            <a:r>
              <a:rPr lang="hu-HU" baseline="0" dirty="0" err="1" smtClean="0"/>
              <a:t>hasolnó</a:t>
            </a:r>
            <a:r>
              <a:rPr lang="hu-HU" baseline="0" dirty="0" smtClean="0"/>
              <a:t> </a:t>
            </a:r>
            <a:r>
              <a:rPr lang="hu-HU" baseline="0" dirty="0" err="1" smtClean="0"/>
              <a:t>szerept</a:t>
            </a:r>
            <a:r>
              <a:rPr lang="hu-HU" baseline="0" dirty="0" smtClean="0"/>
              <a:t> töltenek be, mint a relációs világban.</a:t>
            </a:r>
          </a:p>
          <a:p>
            <a:r>
              <a:rPr lang="hu-HU" baseline="0" dirty="0" smtClean="0"/>
              <a:t>A dokumentumok jelentik a JSON tartalmat.</a:t>
            </a:r>
          </a:p>
          <a:p>
            <a:r>
              <a:rPr lang="hu-HU" baseline="0" dirty="0" smtClean="0"/>
              <a:t>Az </a:t>
            </a:r>
            <a:r>
              <a:rPr lang="hu-HU" baseline="0" dirty="0" err="1" smtClean="0"/>
              <a:t>attachementek</a:t>
            </a:r>
            <a:r>
              <a:rPr lang="hu-HU" baseline="0" dirty="0" smtClean="0"/>
              <a:t> pedig speciális dokumentumok, amik valójában csak hivatkozásokat tárolnak valamilyen </a:t>
            </a:r>
            <a:r>
              <a:rPr lang="hu-HU" baseline="0" dirty="0" err="1" smtClean="0"/>
              <a:t>blobra</a:t>
            </a:r>
            <a:r>
              <a:rPr lang="hu-HU" baseline="0"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40</a:t>
            </a:fld>
            <a:endParaRPr lang="hu-HU"/>
          </a:p>
        </p:txBody>
      </p:sp>
    </p:spTree>
    <p:extLst>
      <p:ext uri="{BB962C8B-B14F-4D97-AF65-F5344CB8AC3E}">
        <p14:creationId xmlns:p14="http://schemas.microsoft.com/office/powerpoint/2010/main" val="2871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Példalekérdezések;</a:t>
            </a:r>
            <a:r>
              <a:rPr lang="hu-HU" baseline="0" dirty="0" smtClean="0"/>
              <a:t> az SQL nyelv ismerete alapján jól tippelhető, hogy mit kérdezünk le.</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41</a:t>
            </a:fld>
            <a:endParaRPr lang="hu-HU"/>
          </a:p>
        </p:txBody>
      </p:sp>
    </p:spTree>
    <p:extLst>
      <p:ext uri="{BB962C8B-B14F-4D97-AF65-F5344CB8AC3E}">
        <p14:creationId xmlns:p14="http://schemas.microsoft.com/office/powerpoint/2010/main" val="2267332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742950" lvl="1" indent="-285750">
              <a:lnSpc>
                <a:spcPct val="120000"/>
              </a:lnSpc>
            </a:pPr>
            <a:r>
              <a:rPr lang="hu-HU" dirty="0" smtClean="0"/>
              <a:t>Strong: Egy írási művelet eredménye csak akkor látható, miután a replikák határozatképes többsége visszajelzett, hogy sikerült tartósan menteni (</a:t>
            </a:r>
            <a:r>
              <a:rPr lang="hu-HU" dirty="0" err="1" smtClean="0"/>
              <a:t>durable</a:t>
            </a:r>
            <a:r>
              <a:rPr lang="hu-HU" dirty="0" smtClean="0"/>
              <a:t> </a:t>
            </a:r>
            <a:r>
              <a:rPr lang="hu-HU" dirty="0" err="1" smtClean="0"/>
              <a:t>commit</a:t>
            </a:r>
            <a:r>
              <a:rPr lang="hu-HU" dirty="0" smtClean="0"/>
              <a:t>). Egy írási művelet vagy szinkron módon kerül mentésre az elsődleges csomópontra és a másodlagos csomópontok határozatképes többségére, vagy megszakad. Egy olvasási műveletet mindig többségi határozatképesség dönt el, így a kliens nem láthat még nem mentett vagy részlegesen kiírt adatokat.</a:t>
            </a:r>
            <a:br>
              <a:rPr lang="hu-HU" dirty="0" smtClean="0"/>
            </a:br>
            <a:r>
              <a:rPr lang="hu-HU" dirty="0" smtClean="0"/>
              <a:t>Garantált az adatok konzisztenciája, de ennek a legrosszabb a teljesítménye.</a:t>
            </a:r>
          </a:p>
          <a:p>
            <a:pPr marL="742950" lvl="1" indent="-285750">
              <a:lnSpc>
                <a:spcPct val="120000"/>
              </a:lnSpc>
            </a:pPr>
            <a:r>
              <a:rPr lang="hu-HU" dirty="0" err="1" smtClean="0"/>
              <a:t>Bounded</a:t>
            </a:r>
            <a:r>
              <a:rPr lang="hu-HU" dirty="0" smtClean="0"/>
              <a:t> </a:t>
            </a:r>
            <a:r>
              <a:rPr lang="hu-HU" dirty="0" err="1" smtClean="0"/>
              <a:t>staleness</a:t>
            </a:r>
            <a:r>
              <a:rPr lang="hu-HU" dirty="0" smtClean="0"/>
              <a:t>: Az írások terjedésének sorrendjét garantálja, de lehet, hogy az olvasások le vannak maradva K </a:t>
            </a:r>
            <a:r>
              <a:rPr lang="hu-HU" dirty="0" err="1" smtClean="0"/>
              <a:t>prefixszel</a:t>
            </a:r>
            <a:r>
              <a:rPr lang="hu-HU" dirty="0" smtClean="0"/>
              <a:t>. Az olvasást itt is többségi döntés vezérli. A válaszban benne van a válasz frissessége (K-hoz képest).</a:t>
            </a:r>
            <a:br>
              <a:rPr lang="hu-HU" dirty="0" smtClean="0"/>
            </a:br>
            <a:r>
              <a:rPr lang="hu-HU" dirty="0" smtClean="0"/>
              <a:t>Ezzel lényegében be tudunk állítani egy relatív adatfrissességet. K-val (ez lehet </a:t>
            </a:r>
            <a:r>
              <a:rPr lang="hu-HU" dirty="0" err="1" smtClean="0"/>
              <a:t>prefix</a:t>
            </a:r>
            <a:r>
              <a:rPr lang="hu-HU" dirty="0" smtClean="0"/>
              <a:t> vagy idő) tudjuk szabályozni azt, hogy az adatok mennyire lehetnek régiek olvasáskor.</a:t>
            </a:r>
            <a:br>
              <a:rPr lang="hu-HU" dirty="0" smtClean="0"/>
            </a:br>
            <a:r>
              <a:rPr lang="hu-HU" dirty="0" smtClean="0"/>
              <a:t>Íráskor kisebb a látencia, olvasáskor relatíve jósolható a viselkedés. De mivel az olvasást még itt is többségi határozatképesség vezérli, ezért az olvasásokon még lehet gyorsítani.</a:t>
            </a:r>
            <a:br>
              <a:rPr lang="hu-HU" dirty="0" smtClean="0"/>
            </a:br>
            <a:r>
              <a:rPr lang="hu-HU" dirty="0" smtClean="0"/>
              <a:t>Akkor hasznos, ha szeretnék az erős konzisztenciát ugyan, de nem praktikus.</a:t>
            </a:r>
            <a:endParaRPr lang="hu-HU" dirty="0"/>
          </a:p>
          <a:p>
            <a:pPr marL="742950" lvl="1" indent="-285750"/>
            <a:r>
              <a:rPr lang="hu-HU" dirty="0" smtClean="0"/>
              <a:t>Session: Ez a modell nem globális, mint az előző kettő, hanem csak egy adott kliens-munkamenetre. Általában ez elég tud lenni, mert garantáltak a monoton olvasások és írások és vissza tudjuk olvasni a saját írásainkat. Az olvasást egy replika szolgálja csak ki (az akinél megvan a megfelelő verzió).</a:t>
            </a:r>
            <a:br>
              <a:rPr lang="hu-HU" dirty="0" smtClean="0"/>
            </a:br>
            <a:r>
              <a:rPr lang="hu-HU" dirty="0" smtClean="0"/>
              <a:t>Itt a legkisebb az írás látenciája. Az olvasások eredménye jól előre jelezhető. Általában ezek is elég gyorsak.</a:t>
            </a:r>
          </a:p>
          <a:p>
            <a:pPr marL="742950" lvl="1" indent="-285750"/>
            <a:r>
              <a:rPr lang="hu-HU" dirty="0" err="1" smtClean="0"/>
              <a:t>Eventual</a:t>
            </a:r>
            <a:r>
              <a:rPr lang="hu-HU" dirty="0" smtClean="0"/>
              <a:t>: Ez a konzisztencia leggyengébb formája. Ebben az esetben a kliens bármikor olvashat egy olyan adatverziót, ami régebbi annál, mint amiket korábban már olvasott. Ha az írási műveletek elfogytak, akkor a replikák előbb-utóbb konvergálnak egymás adatverzióihoz.</a:t>
            </a:r>
            <a:br>
              <a:rPr lang="hu-HU" dirty="0" smtClean="0"/>
            </a:br>
            <a:r>
              <a:rPr lang="hu-HU" dirty="0" smtClean="0"/>
              <a:t>Ebben az esetben mind az írás, mind az olvasás látenciája a legkisebb.</a:t>
            </a:r>
          </a:p>
          <a:p>
            <a:pPr marL="742950" lvl="1" indent="-285750">
              <a:lnSpc>
                <a:spcPct val="120000"/>
              </a:lnSpc>
            </a:pPr>
            <a:endParaRPr lang="hu-HU" dirty="0" smtClean="0"/>
          </a:p>
        </p:txBody>
      </p:sp>
      <p:sp>
        <p:nvSpPr>
          <p:cNvPr id="4" name="Dia számának helye 3"/>
          <p:cNvSpPr>
            <a:spLocks noGrp="1"/>
          </p:cNvSpPr>
          <p:nvPr>
            <p:ph type="sldNum" sz="quarter" idx="10"/>
          </p:nvPr>
        </p:nvSpPr>
        <p:spPr/>
        <p:txBody>
          <a:bodyPr/>
          <a:lstStyle/>
          <a:p>
            <a:fld id="{4C856C89-99C0-454C-82AE-066B0984B9E0}" type="slidenum">
              <a:rPr lang="hu-HU" smtClean="0"/>
              <a:t>42</a:t>
            </a:fld>
            <a:endParaRPr lang="hu-HU"/>
          </a:p>
        </p:txBody>
      </p:sp>
    </p:spTree>
    <p:extLst>
      <p:ext uri="{BB962C8B-B14F-4D97-AF65-F5344CB8AC3E}">
        <p14:creationId xmlns:p14="http://schemas.microsoft.com/office/powerpoint/2010/main" val="3710019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Fontos információk a </a:t>
            </a:r>
            <a:r>
              <a:rPr lang="hu-HU" dirty="0" err="1" smtClean="0"/>
              <a:t>slide-on</a:t>
            </a:r>
            <a:r>
              <a:rPr lang="hu-HU"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43</a:t>
            </a:fld>
            <a:endParaRPr lang="hu-HU"/>
          </a:p>
        </p:txBody>
      </p:sp>
    </p:spTree>
    <p:extLst>
      <p:ext uri="{BB962C8B-B14F-4D97-AF65-F5344CB8AC3E}">
        <p14:creationId xmlns:p14="http://schemas.microsoft.com/office/powerpoint/2010/main" val="399948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 még egy fontos koncepció. A JavaScript és a JSON természetesen együtt tudnak működni,</a:t>
            </a:r>
            <a:r>
              <a:rPr lang="hu-HU" baseline="0" dirty="0" smtClean="0"/>
              <a:t> így adja magát az ötlet, hogy használjuk ezt az alkalmazáslogika megadására. Hasonló szolgáltatásokat kapunk, mint egy SQL Server – T-SQL páros esetén (pl.: előfordítás).</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44</a:t>
            </a:fld>
            <a:endParaRPr lang="hu-HU"/>
          </a:p>
        </p:txBody>
      </p:sp>
    </p:spTree>
    <p:extLst>
      <p:ext uri="{BB962C8B-B14F-4D97-AF65-F5344CB8AC3E}">
        <p14:creationId xmlns:p14="http://schemas.microsoft.com/office/powerpoint/2010/main" val="1337678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45</a:t>
            </a:fld>
            <a:endParaRPr lang="hu-HU"/>
          </a:p>
        </p:txBody>
      </p:sp>
    </p:spTree>
    <p:extLst>
      <p:ext uri="{BB962C8B-B14F-4D97-AF65-F5344CB8AC3E}">
        <p14:creationId xmlns:p14="http://schemas.microsoft.com/office/powerpoint/2010/main" val="24010314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Ez a </a:t>
            </a:r>
            <a:r>
              <a:rPr lang="hu-HU" dirty="0" err="1" smtClean="0"/>
              <a:t>slide</a:t>
            </a:r>
            <a:r>
              <a:rPr lang="hu-HU" dirty="0" smtClean="0"/>
              <a:t> hivatott </a:t>
            </a:r>
            <a:r>
              <a:rPr lang="hu-HU" dirty="0" err="1" smtClean="0"/>
              <a:t>bemuatni</a:t>
            </a:r>
            <a:r>
              <a:rPr lang="hu-HU" dirty="0" smtClean="0"/>
              <a:t> a problémákat, amikkel a keresési funkciók</a:t>
            </a:r>
            <a:r>
              <a:rPr lang="hu-HU" baseline="0" dirty="0" smtClean="0"/>
              <a:t> tervezési során találkozunk.</a:t>
            </a:r>
            <a:endParaRPr lang="hu-HU" dirty="0" smtClean="0"/>
          </a:p>
          <a:p>
            <a:r>
              <a:rPr lang="hu-HU" dirty="0" smtClean="0"/>
              <a:t>A </a:t>
            </a:r>
            <a:r>
              <a:rPr lang="hu-HU" dirty="0"/>
              <a:t>középső blokk inkább UX, az alsó </a:t>
            </a:r>
            <a:r>
              <a:rPr lang="hu-HU" dirty="0" err="1"/>
              <a:t>UX-technikai</a:t>
            </a:r>
            <a:endParaRPr lang="hu-HU" dirty="0"/>
          </a:p>
        </p:txBody>
      </p:sp>
      <p:sp>
        <p:nvSpPr>
          <p:cNvPr id="4" name="Slide Number Placeholder 3"/>
          <p:cNvSpPr>
            <a:spLocks noGrp="1"/>
          </p:cNvSpPr>
          <p:nvPr>
            <p:ph type="sldNum" sz="quarter" idx="10"/>
          </p:nvPr>
        </p:nvSpPr>
        <p:spPr/>
        <p:txBody>
          <a:bodyPr/>
          <a:lstStyle/>
          <a:p>
            <a:fld id="{4C856C89-99C0-454C-82AE-066B0984B9E0}" type="slidenum">
              <a:rPr lang="hu-HU" smtClean="0"/>
              <a:t>46</a:t>
            </a:fld>
            <a:endParaRPr lang="hu-HU"/>
          </a:p>
        </p:txBody>
      </p:sp>
    </p:spTree>
    <p:extLst>
      <p:ext uri="{BB962C8B-B14F-4D97-AF65-F5344CB8AC3E}">
        <p14:creationId xmlns:p14="http://schemas.microsoft.com/office/powerpoint/2010/main" val="30480197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 következő néhány </a:t>
            </a:r>
            <a:r>
              <a:rPr lang="hu-HU" dirty="0" err="1"/>
              <a:t>slide</a:t>
            </a:r>
            <a:r>
              <a:rPr lang="hu-HU" dirty="0"/>
              <a:t> a</a:t>
            </a:r>
            <a:r>
              <a:rPr lang="hu-HU" baseline="0" dirty="0"/>
              <a:t> keresési feladatokra és a kapcsolódó feladatokra fókuszál; milyen feladatokat kell hatékonyan implementálni, milyen jellegű szűrési feltételeket kell megadni, hogy a keresés funkciónk jól legyen megtervezve?</a:t>
            </a:r>
            <a:endParaRPr lang="hu-HU" dirty="0"/>
          </a:p>
        </p:txBody>
      </p:sp>
      <p:sp>
        <p:nvSpPr>
          <p:cNvPr id="4" name="Slide Number Placeholder 3"/>
          <p:cNvSpPr>
            <a:spLocks noGrp="1"/>
          </p:cNvSpPr>
          <p:nvPr>
            <p:ph type="sldNum" sz="quarter" idx="10"/>
          </p:nvPr>
        </p:nvSpPr>
        <p:spPr/>
        <p:txBody>
          <a:bodyPr/>
          <a:lstStyle/>
          <a:p>
            <a:fld id="{4C856C89-99C0-454C-82AE-066B0984B9E0}" type="slidenum">
              <a:rPr lang="hu-HU" smtClean="0"/>
              <a:t>48</a:t>
            </a:fld>
            <a:endParaRPr lang="hu-HU"/>
          </a:p>
        </p:txBody>
      </p:sp>
    </p:spTree>
    <p:extLst>
      <p:ext uri="{BB962C8B-B14F-4D97-AF65-F5344CB8AC3E}">
        <p14:creationId xmlns:p14="http://schemas.microsoft.com/office/powerpoint/2010/main" val="28185559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49</a:t>
            </a:fld>
            <a:endParaRPr lang="hu-HU"/>
          </a:p>
        </p:txBody>
      </p:sp>
    </p:spTree>
    <p:extLst>
      <p:ext uri="{BB962C8B-B14F-4D97-AF65-F5344CB8AC3E}">
        <p14:creationId xmlns:p14="http://schemas.microsoft.com/office/powerpoint/2010/main" val="7768645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50</a:t>
            </a:fld>
            <a:endParaRPr lang="hu-HU"/>
          </a:p>
        </p:txBody>
      </p:sp>
    </p:spTree>
    <p:extLst>
      <p:ext uri="{BB962C8B-B14F-4D97-AF65-F5344CB8AC3E}">
        <p14:creationId xmlns:p14="http://schemas.microsoft.com/office/powerpoint/2010/main" val="911404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Egy</a:t>
            </a:r>
            <a:r>
              <a:rPr lang="hu-HU" baseline="0" dirty="0" smtClean="0"/>
              <a:t> cache nélküli architektúrában a kommunikáció a következőképpen alakul (rendesen kialakított architektúrával rendelkező szoftver esetén):</a:t>
            </a:r>
          </a:p>
          <a:p>
            <a:pPr marL="228600" indent="-228600">
              <a:buFont typeface="+mj-lt"/>
              <a:buAutoNum type="arabicPeriod"/>
            </a:pPr>
            <a:r>
              <a:rPr lang="hu-HU" baseline="0" dirty="0" smtClean="0"/>
              <a:t>Kliens küld egy kérést a szervernek</a:t>
            </a:r>
          </a:p>
          <a:p>
            <a:pPr marL="228600" indent="-228600">
              <a:buFont typeface="+mj-lt"/>
              <a:buAutoNum type="arabicPeriod"/>
            </a:pPr>
            <a:r>
              <a:rPr lang="hu-HU" baseline="0" dirty="0" err="1" smtClean="0"/>
              <a:t>Webszerver</a:t>
            </a:r>
            <a:r>
              <a:rPr lang="hu-HU" baseline="0" dirty="0" smtClean="0"/>
              <a:t> megkapja a kérést és továbbítja a szerveralkalmazásnak</a:t>
            </a:r>
          </a:p>
          <a:p>
            <a:pPr marL="228600" indent="-228600">
              <a:buFont typeface="+mj-lt"/>
              <a:buAutoNum type="arabicPeriod"/>
            </a:pPr>
            <a:r>
              <a:rPr lang="hu-HU" baseline="0" dirty="0" smtClean="0"/>
              <a:t>A szerveralkalmazásban valami fogadja a kérést, ez mondjuk egy MVC architektúrában, ASP.NET MVC esetén (vagy Web API esetén) egy </a:t>
            </a:r>
            <a:r>
              <a:rPr lang="hu-HU" baseline="0" dirty="0" err="1" smtClean="0"/>
              <a:t>controller</a:t>
            </a:r>
            <a:r>
              <a:rPr lang="hu-HU" baseline="0" dirty="0" smtClean="0"/>
              <a:t>.</a:t>
            </a:r>
          </a:p>
          <a:p>
            <a:pPr marL="228600" indent="-228600">
              <a:buFont typeface="+mj-lt"/>
              <a:buAutoNum type="arabicPeriod"/>
            </a:pPr>
            <a:r>
              <a:rPr lang="hu-HU" baseline="0" dirty="0" smtClean="0"/>
              <a:t>A </a:t>
            </a:r>
            <a:r>
              <a:rPr lang="hu-HU" baseline="0" dirty="0" err="1" smtClean="0"/>
              <a:t>controller</a:t>
            </a:r>
            <a:r>
              <a:rPr lang="hu-HU" baseline="0" dirty="0" smtClean="0"/>
              <a:t> tovább hív az üzleti logikába, hogy a kérésre a megfelelő válasz előálljon. Itt vannak az üzleti szabályok lekódolva, az eredményhez az adatbázisból kell adatokat olvasni. Ez egy külön rétegen keresztül történik meg.</a:t>
            </a:r>
          </a:p>
          <a:p>
            <a:pPr marL="228600" indent="-228600">
              <a:buFont typeface="+mj-lt"/>
              <a:buAutoNum type="arabicPeriod"/>
            </a:pPr>
            <a:r>
              <a:rPr lang="hu-HU" baseline="0" dirty="0" smtClean="0"/>
              <a:t>Ha előáll a válasz, a </a:t>
            </a:r>
            <a:r>
              <a:rPr lang="hu-HU" baseline="0" dirty="0" err="1" smtClean="0"/>
              <a:t>controller</a:t>
            </a:r>
            <a:r>
              <a:rPr lang="hu-HU" baseline="0" dirty="0" smtClean="0"/>
              <a:t> visszaad valamit a kliensnek (generált HTML tartalom, JSON, akármi).</a:t>
            </a:r>
          </a:p>
          <a:p>
            <a:pPr marL="228600" indent="-228600">
              <a:buFont typeface="+mj-lt"/>
              <a:buAutoNum type="arabicPeriod"/>
            </a:pPr>
            <a:endParaRPr lang="hu-HU" baseline="0" dirty="0" smtClean="0"/>
          </a:p>
          <a:p>
            <a:pPr marL="0" indent="0">
              <a:buFont typeface="+mj-lt"/>
              <a:buNone/>
            </a:pPr>
            <a:r>
              <a:rPr lang="hu-HU" baseline="0" dirty="0" smtClean="0"/>
              <a:t>Ha újra érkezik ugyanaz a kérés, akkor ugyanez lejátszódik.</a:t>
            </a:r>
          </a:p>
          <a:p>
            <a:pPr marL="0" indent="0">
              <a:buFont typeface="+mj-lt"/>
              <a:buNone/>
            </a:pPr>
            <a:r>
              <a:rPr lang="hu-HU" baseline="0" dirty="0" smtClean="0"/>
              <a:t>A </a:t>
            </a:r>
            <a:r>
              <a:rPr lang="hu-HU" baseline="0" dirty="0" err="1" smtClean="0"/>
              <a:t>full-page</a:t>
            </a:r>
            <a:r>
              <a:rPr lang="hu-HU" baseline="0" dirty="0" smtClean="0"/>
              <a:t> cache/output cache a válaszokat cache-ei el, ami a kliensnek visszamegy. Így ha ugyanaz a kérés érkezik (a kérések </a:t>
            </a:r>
            <a:r>
              <a:rPr lang="hu-HU" baseline="0" dirty="0" err="1" smtClean="0"/>
              <a:t>azonosítáa</a:t>
            </a:r>
            <a:r>
              <a:rPr lang="hu-HU" baseline="0" dirty="0" smtClean="0"/>
              <a:t> történhet pl.: </a:t>
            </a:r>
            <a:r>
              <a:rPr lang="hu-HU" baseline="0" dirty="0" err="1" smtClean="0"/>
              <a:t>url</a:t>
            </a:r>
            <a:r>
              <a:rPr lang="hu-HU" baseline="0" dirty="0" smtClean="0"/>
              <a:t>+paraméterek vagy </a:t>
            </a:r>
            <a:r>
              <a:rPr lang="hu-HU" baseline="0" dirty="0" err="1" smtClean="0"/>
              <a:t>url</a:t>
            </a:r>
            <a:r>
              <a:rPr lang="hu-HU" baseline="0" dirty="0" smtClean="0"/>
              <a:t>+paraméterek+bizonyos </a:t>
            </a:r>
            <a:r>
              <a:rPr lang="hu-HU" baseline="0" dirty="0" err="1" smtClean="0"/>
              <a:t>header</a:t>
            </a:r>
            <a:r>
              <a:rPr lang="hu-HU" baseline="0" dirty="0" smtClean="0"/>
              <a:t> mezők alapján), akkor megnézzük, hogy a cache-be korábban bekerült-e már erre a kérésre a válasz és az érvényességi ideje szerint még aktuális-e. Ha igen, akkor nem is megyünk tovább, hanem ezt a korábbi választ újra visszaadjuk.</a:t>
            </a:r>
          </a:p>
          <a:p>
            <a:pPr marL="0" indent="0">
              <a:buFont typeface="+mj-lt"/>
              <a:buNone/>
            </a:pPr>
            <a:endParaRPr lang="hu-HU" baseline="0" dirty="0" smtClean="0"/>
          </a:p>
          <a:p>
            <a:pPr marL="0" indent="0">
              <a:buFont typeface="+mj-lt"/>
              <a:buNone/>
            </a:pPr>
            <a:r>
              <a:rPr lang="hu-HU" baseline="0" dirty="0" smtClean="0"/>
              <a:t>Az ábra csak szemléltetés, a cache lehet akár a </a:t>
            </a:r>
            <a:r>
              <a:rPr lang="hu-HU" baseline="0" dirty="0" err="1" smtClean="0"/>
              <a:t>webszernek</a:t>
            </a:r>
            <a:r>
              <a:rPr lang="hu-HU" baseline="0" dirty="0" smtClean="0"/>
              <a:t> is a része (így nem kell programozói támogatás hozzá), vagy akár az üzleti logika mögé is beköthetjük.</a:t>
            </a:r>
          </a:p>
          <a:p>
            <a:endParaRPr lang="hu-HU" dirty="0"/>
          </a:p>
        </p:txBody>
      </p:sp>
      <p:sp>
        <p:nvSpPr>
          <p:cNvPr id="4" name="Slide Number Placeholder 3"/>
          <p:cNvSpPr>
            <a:spLocks noGrp="1"/>
          </p:cNvSpPr>
          <p:nvPr>
            <p:ph type="sldNum" sz="quarter" idx="10"/>
          </p:nvPr>
        </p:nvSpPr>
        <p:spPr/>
        <p:txBody>
          <a:bodyPr/>
          <a:lstStyle/>
          <a:p>
            <a:fld id="{4C856C89-99C0-454C-82AE-066B0984B9E0}" type="slidenum">
              <a:rPr lang="hu-HU" smtClean="0"/>
              <a:t>5</a:t>
            </a:fld>
            <a:endParaRPr lang="hu-HU"/>
          </a:p>
        </p:txBody>
      </p:sp>
    </p:spTree>
    <p:extLst>
      <p:ext uri="{BB962C8B-B14F-4D97-AF65-F5344CB8AC3E}">
        <p14:creationId xmlns:p14="http://schemas.microsoft.com/office/powerpoint/2010/main" val="3186821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51</a:t>
            </a:fld>
            <a:endParaRPr lang="hu-HU"/>
          </a:p>
        </p:txBody>
      </p:sp>
    </p:spTree>
    <p:extLst>
      <p:ext uri="{BB962C8B-B14F-4D97-AF65-F5344CB8AC3E}">
        <p14:creationId xmlns:p14="http://schemas.microsoft.com/office/powerpoint/2010/main" val="1704022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52</a:t>
            </a:fld>
            <a:endParaRPr lang="hu-HU"/>
          </a:p>
        </p:txBody>
      </p:sp>
    </p:spTree>
    <p:extLst>
      <p:ext uri="{BB962C8B-B14F-4D97-AF65-F5344CB8AC3E}">
        <p14:creationId xmlns:p14="http://schemas.microsoft.com/office/powerpoint/2010/main" val="896593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53</a:t>
            </a:fld>
            <a:endParaRPr lang="hu-HU"/>
          </a:p>
        </p:txBody>
      </p:sp>
    </p:spTree>
    <p:extLst>
      <p:ext uri="{BB962C8B-B14F-4D97-AF65-F5344CB8AC3E}">
        <p14:creationId xmlns:p14="http://schemas.microsoft.com/office/powerpoint/2010/main" val="137108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54</a:t>
            </a:fld>
            <a:endParaRPr lang="hu-HU"/>
          </a:p>
        </p:txBody>
      </p:sp>
    </p:spTree>
    <p:extLst>
      <p:ext uri="{BB962C8B-B14F-4D97-AF65-F5344CB8AC3E}">
        <p14:creationId xmlns:p14="http://schemas.microsoft.com/office/powerpoint/2010/main" val="15180948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55</a:t>
            </a:fld>
            <a:endParaRPr lang="hu-HU"/>
          </a:p>
        </p:txBody>
      </p:sp>
    </p:spTree>
    <p:extLst>
      <p:ext uri="{BB962C8B-B14F-4D97-AF65-F5344CB8AC3E}">
        <p14:creationId xmlns:p14="http://schemas.microsoft.com/office/powerpoint/2010/main" val="1981766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56</a:t>
            </a:fld>
            <a:endParaRPr lang="hu-HU"/>
          </a:p>
        </p:txBody>
      </p:sp>
    </p:spTree>
    <p:extLst>
      <p:ext uri="{BB962C8B-B14F-4D97-AF65-F5344CB8AC3E}">
        <p14:creationId xmlns:p14="http://schemas.microsoft.com/office/powerpoint/2010/main" val="37996281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Rövid áttekintést az </a:t>
            </a:r>
            <a:r>
              <a:rPr lang="hu-HU" dirty="0" err="1" smtClean="0"/>
              <a:t>Azure</a:t>
            </a:r>
            <a:r>
              <a:rPr lang="hu-HU" dirty="0" smtClean="0"/>
              <a:t> </a:t>
            </a:r>
            <a:r>
              <a:rPr lang="hu-HU" dirty="0" err="1" smtClean="0"/>
              <a:t>Search</a:t>
            </a:r>
            <a:r>
              <a:rPr lang="hu-HU" dirty="0" smtClean="0"/>
              <a:t> szolgáltatásról.</a:t>
            </a:r>
            <a:r>
              <a:rPr lang="hu-HU" baseline="0" dirty="0" smtClean="0"/>
              <a:t> Megpróbálja a korábban említett nehézségekkel kapcsolatos feladatokat levenni a fejlesztők válláról.</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57</a:t>
            </a:fld>
            <a:endParaRPr lang="hu-HU"/>
          </a:p>
        </p:txBody>
      </p:sp>
    </p:spTree>
    <p:extLst>
      <p:ext uri="{BB962C8B-B14F-4D97-AF65-F5344CB8AC3E}">
        <p14:creationId xmlns:p14="http://schemas.microsoft.com/office/powerpoint/2010/main" val="39637134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 az a 4 lépés, amit meg kel</a:t>
            </a:r>
            <a:r>
              <a:rPr lang="hu-HU" baseline="0" dirty="0" smtClean="0"/>
              <a:t> </a:t>
            </a:r>
            <a:r>
              <a:rPr lang="hu-HU" baseline="0" dirty="0" err="1" smtClean="0"/>
              <a:t>ltennünk</a:t>
            </a:r>
            <a:r>
              <a:rPr lang="hu-HU" baseline="0" dirty="0" smtClean="0"/>
              <a:t> ahhoz, hogy legyen egy végpont, ahol keresési kéréseket adhatunk le egy adatforrásra. Tényleg csak arról van szó, hogy megadjuk az adatokat (</a:t>
            </a:r>
            <a:r>
              <a:rPr lang="hu-HU" baseline="0" dirty="0" err="1" smtClean="0"/>
              <a:t>push</a:t>
            </a:r>
            <a:r>
              <a:rPr lang="hu-HU" baseline="0" dirty="0" smtClean="0"/>
              <a:t> vs. </a:t>
            </a:r>
            <a:r>
              <a:rPr lang="hu-HU" baseline="0" dirty="0" err="1" smtClean="0"/>
              <a:t>Pull</a:t>
            </a:r>
            <a:r>
              <a:rPr lang="hu-HU" baseline="0" dirty="0" smtClean="0"/>
              <a:t> modell fontos), és megadjuk, hogy az egyes mezők milyen keresési funkciókban vesznek részt.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58</a:t>
            </a:fld>
            <a:endParaRPr lang="hu-HU"/>
          </a:p>
        </p:txBody>
      </p:sp>
    </p:spTree>
    <p:extLst>
      <p:ext uri="{BB962C8B-B14F-4D97-AF65-F5344CB8AC3E}">
        <p14:creationId xmlns:p14="http://schemas.microsoft.com/office/powerpoint/2010/main" val="1993909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Terminológia: Minden</a:t>
            </a:r>
            <a:r>
              <a:rPr lang="hu-HU" baseline="0" dirty="0" smtClean="0"/>
              <a:t> az index, mind a dokumentum kicsit mást jelent, mint eddig.</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59</a:t>
            </a:fld>
            <a:endParaRPr lang="hu-HU"/>
          </a:p>
        </p:txBody>
      </p:sp>
    </p:spTree>
    <p:extLst>
      <p:ext uri="{BB962C8B-B14F-4D97-AF65-F5344CB8AC3E}">
        <p14:creationId xmlns:p14="http://schemas.microsoft.com/office/powerpoint/2010/main" val="172334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 egy példa az indexre. Legfontosabb elemei a mezők (milyen mezőink vannak, melyiknek mi a típusa, hogyan szeretném használni a keresésben),</a:t>
            </a:r>
            <a:r>
              <a:rPr lang="hu-HU" baseline="0" dirty="0" smtClean="0"/>
              <a:t> illetve a </a:t>
            </a:r>
            <a:r>
              <a:rPr lang="hu-HU" baseline="0" dirty="0" err="1" smtClean="0"/>
              <a:t>suggesters</a:t>
            </a:r>
            <a:r>
              <a:rPr lang="hu-HU" baseline="0" dirty="0" smtClean="0"/>
              <a:t> (milyen módszerrel szeretnék keresési javaslatokat adni)</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60</a:t>
            </a:fld>
            <a:endParaRPr lang="hu-HU"/>
          </a:p>
        </p:txBody>
      </p:sp>
    </p:spTree>
    <p:extLst>
      <p:ext uri="{BB962C8B-B14F-4D97-AF65-F5344CB8AC3E}">
        <p14:creationId xmlns:p14="http://schemas.microsoft.com/office/powerpoint/2010/main" val="416007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Előrevetítés arról, hogy</a:t>
            </a:r>
            <a:r>
              <a:rPr lang="hu-HU" baseline="0" dirty="0" smtClean="0"/>
              <a:t> mi is valójában a REDIS.</a:t>
            </a:r>
          </a:p>
          <a:p>
            <a:r>
              <a:rPr lang="hu-HU" baseline="0" dirty="0" smtClean="0"/>
              <a:t>Fontos, hogy alapvetően nem Microsoft vagy </a:t>
            </a:r>
            <a:r>
              <a:rPr lang="hu-HU" baseline="0" dirty="0" err="1" smtClean="0"/>
              <a:t>Azure</a:t>
            </a:r>
            <a:r>
              <a:rPr lang="hu-HU" baseline="0" dirty="0" smtClean="0"/>
              <a:t> dolog, egyszerűen csak arról van szó, hogy tud </a:t>
            </a:r>
            <a:r>
              <a:rPr lang="hu-HU" baseline="0" dirty="0" err="1" smtClean="0"/>
              <a:t>Azure-ban</a:t>
            </a:r>
            <a:r>
              <a:rPr lang="hu-HU" baseline="0" dirty="0" smtClean="0"/>
              <a:t> is futni. Az itt felsoroltakat mutatják majd be a következő </a:t>
            </a:r>
            <a:r>
              <a:rPr lang="hu-HU" baseline="0" dirty="0" err="1" smtClean="0"/>
              <a:t>slide-ok</a:t>
            </a:r>
            <a:r>
              <a:rPr lang="hu-HU" baseline="0" dirty="0" smtClean="0"/>
              <a:t> kicsit részletesebben.</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a:t>
            </a:fld>
            <a:endParaRPr lang="hu-HU"/>
          </a:p>
        </p:txBody>
      </p:sp>
    </p:spTree>
    <p:extLst>
      <p:ext uri="{BB962C8B-B14F-4D97-AF65-F5344CB8AC3E}">
        <p14:creationId xmlns:p14="http://schemas.microsoft.com/office/powerpoint/2010/main" val="3613751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slide-on</a:t>
            </a:r>
            <a:r>
              <a:rPr lang="hu-HU" dirty="0" smtClean="0"/>
              <a:t> </a:t>
            </a:r>
            <a:r>
              <a:rPr lang="hu-HU" dirty="0" err="1" smtClean="0"/>
              <a:t>a</a:t>
            </a:r>
            <a:r>
              <a:rPr lang="hu-HU" baseline="0" dirty="0" smtClean="0"/>
              <a:t> fontos információk. Egy mezőhöz meg kell adni, hogy hogyan vesz részt a keresésben, ezt attribútumok segítségével adjuk meg.</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61</a:t>
            </a:fld>
            <a:endParaRPr lang="hu-HU"/>
          </a:p>
        </p:txBody>
      </p:sp>
    </p:spTree>
    <p:extLst>
      <p:ext uri="{BB962C8B-B14F-4D97-AF65-F5344CB8AC3E}">
        <p14:creationId xmlns:p14="http://schemas.microsoft.com/office/powerpoint/2010/main" val="33411436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a:t>
            </a:r>
            <a:r>
              <a:rPr lang="hu-HU" dirty="0" err="1" smtClean="0"/>
              <a:t>analyzer</a:t>
            </a:r>
            <a:r>
              <a:rPr lang="hu-HU" dirty="0" smtClean="0"/>
              <a:t> feladat a szöveges input feldolgozása, fontos információk a </a:t>
            </a:r>
            <a:r>
              <a:rPr lang="hu-HU" dirty="0" err="1" smtClean="0"/>
              <a:t>slide-on</a:t>
            </a:r>
            <a:r>
              <a:rPr lang="hu-HU"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62</a:t>
            </a:fld>
            <a:endParaRPr lang="hu-HU"/>
          </a:p>
        </p:txBody>
      </p:sp>
    </p:spTree>
    <p:extLst>
      <p:ext uri="{BB962C8B-B14F-4D97-AF65-F5344CB8AC3E}">
        <p14:creationId xmlns:p14="http://schemas.microsoft.com/office/powerpoint/2010/main" val="17152911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suggester</a:t>
            </a:r>
            <a:r>
              <a:rPr lang="hu-HU" dirty="0" smtClean="0"/>
              <a:t> kiegészíti</a:t>
            </a:r>
            <a:r>
              <a:rPr lang="hu-HU" baseline="0" dirty="0" smtClean="0"/>
              <a:t> a részben beírt keresési feltételeket. Jelenleg egyetlen támogatott mód van, folyamatosan fog bővülni. </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63</a:t>
            </a:fld>
            <a:endParaRPr lang="hu-HU"/>
          </a:p>
        </p:txBody>
      </p:sp>
    </p:spTree>
    <p:extLst>
      <p:ext uri="{BB962C8B-B14F-4D97-AF65-F5344CB8AC3E}">
        <p14:creationId xmlns:p14="http://schemas.microsoft.com/office/powerpoint/2010/main" val="25130073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a:p>
        </p:txBody>
      </p:sp>
      <p:sp>
        <p:nvSpPr>
          <p:cNvPr id="4" name="Dia számának helye 3"/>
          <p:cNvSpPr>
            <a:spLocks noGrp="1"/>
          </p:cNvSpPr>
          <p:nvPr>
            <p:ph type="sldNum" sz="quarter" idx="10"/>
          </p:nvPr>
        </p:nvSpPr>
        <p:spPr/>
        <p:txBody>
          <a:bodyPr/>
          <a:lstStyle/>
          <a:p>
            <a:fld id="{4C856C89-99C0-454C-82AE-066B0984B9E0}" type="slidenum">
              <a:rPr lang="hu-HU" smtClean="0"/>
              <a:t>64</a:t>
            </a:fld>
            <a:endParaRPr lang="hu-HU"/>
          </a:p>
        </p:txBody>
      </p:sp>
    </p:spTree>
    <p:extLst>
      <p:ext uri="{BB962C8B-B14F-4D97-AF65-F5344CB8AC3E}">
        <p14:creationId xmlns:p14="http://schemas.microsoft.com/office/powerpoint/2010/main" val="3764365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REDIS tényleg</a:t>
            </a:r>
            <a:r>
              <a:rPr lang="hu-HU" baseline="0" dirty="0" smtClean="0"/>
              <a:t> csak ennyi. Kulcs-érték párok – ebben az egyszerűségében rejlik az egyik nagy ereje is.</a:t>
            </a:r>
          </a:p>
          <a:p>
            <a:r>
              <a:rPr lang="hu-HU" baseline="0" dirty="0" smtClean="0"/>
              <a:t>Persze az egyszerű kulcs érték párokkal nem érnénk semmit, itt fel vannak sorolva a típusok áttekintés jelleggel, a </a:t>
            </a:r>
            <a:r>
              <a:rPr lang="hu-HU" baseline="0" dirty="0" err="1" smtClean="0"/>
              <a:t>kvöetkező</a:t>
            </a:r>
            <a:r>
              <a:rPr lang="hu-HU" baseline="0" dirty="0" smtClean="0"/>
              <a:t> </a:t>
            </a:r>
            <a:r>
              <a:rPr lang="hu-HU" baseline="0" dirty="0" err="1" smtClean="0"/>
              <a:t>slide-ok</a:t>
            </a:r>
            <a:r>
              <a:rPr lang="hu-HU" baseline="0" dirty="0" smtClean="0"/>
              <a:t> ezeket bemutatják </a:t>
            </a:r>
            <a:r>
              <a:rPr lang="hu-HU" baseline="0" dirty="0" err="1" smtClean="0"/>
              <a:t>részeltesebben</a:t>
            </a:r>
            <a:r>
              <a:rPr lang="hu-HU" baseline="0" dirty="0" smtClean="0"/>
              <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7</a:t>
            </a:fld>
            <a:endParaRPr lang="hu-HU"/>
          </a:p>
        </p:txBody>
      </p:sp>
    </p:spTree>
    <p:extLst>
      <p:ext uri="{BB962C8B-B14F-4D97-AF65-F5344CB8AC3E}">
        <p14:creationId xmlns:p14="http://schemas.microsoft.com/office/powerpoint/2010/main" val="3404690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string</a:t>
            </a:r>
            <a:r>
              <a:rPr lang="hu-HU" dirty="0" smtClean="0"/>
              <a:t> </a:t>
            </a:r>
            <a:r>
              <a:rPr lang="hu-HU" dirty="0" err="1" smtClean="0"/>
              <a:t>a</a:t>
            </a:r>
            <a:r>
              <a:rPr lang="hu-HU" dirty="0" smtClean="0"/>
              <a:t> legfontosabb</a:t>
            </a:r>
            <a:r>
              <a:rPr lang="hu-HU" baseline="0" dirty="0" smtClean="0"/>
              <a:t> típusa a </a:t>
            </a:r>
            <a:r>
              <a:rPr lang="hu-HU" baseline="0" dirty="0" err="1" smtClean="0"/>
              <a:t>Redis-nek</a:t>
            </a:r>
            <a:r>
              <a:rPr lang="hu-HU" baseline="0" dirty="0" smtClean="0"/>
              <a:t>. Mivel </a:t>
            </a:r>
            <a:r>
              <a:rPr lang="hu-HU" baseline="0" dirty="0" err="1" smtClean="0"/>
              <a:t>binary-safe</a:t>
            </a:r>
            <a:r>
              <a:rPr lang="hu-HU" baseline="0" dirty="0" smtClean="0"/>
              <a:t>, így bármilyen bájtokat tud </a:t>
            </a:r>
            <a:r>
              <a:rPr lang="hu-HU" baseline="0" dirty="0" err="1" smtClean="0"/>
              <a:t>táorolni</a:t>
            </a:r>
            <a:r>
              <a:rPr lang="hu-HU" baseline="0" dirty="0" smtClean="0"/>
              <a:t>, semmi esetben sem hagyományos </a:t>
            </a:r>
            <a:r>
              <a:rPr lang="hu-HU" baseline="0" dirty="0" err="1" smtClean="0"/>
              <a:t>stringről</a:t>
            </a:r>
            <a:r>
              <a:rPr lang="hu-HU" baseline="0" dirty="0" smtClean="0"/>
              <a:t> van szó, sokkal közelebb áll a bájttömb adattípushoz (ezt próbálja a </a:t>
            </a:r>
            <a:r>
              <a:rPr lang="hu-HU" baseline="0" dirty="0" err="1" smtClean="0"/>
              <a:t>slide</a:t>
            </a:r>
            <a:r>
              <a:rPr lang="hu-HU" baseline="0" dirty="0" smtClean="0"/>
              <a:t> is kiemelni).</a:t>
            </a:r>
          </a:p>
          <a:p>
            <a:r>
              <a:rPr lang="hu-HU" baseline="0" dirty="0" smtClean="0"/>
              <a:t>Sok más típus is ezt használja fel arra, hogy összetett szerkezeteket valósítson meg.</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8</a:t>
            </a:fld>
            <a:endParaRPr lang="hu-HU"/>
          </a:p>
        </p:txBody>
      </p:sp>
    </p:spTree>
    <p:extLst>
      <p:ext uri="{BB962C8B-B14F-4D97-AF65-F5344CB8AC3E}">
        <p14:creationId xmlns:p14="http://schemas.microsoft.com/office/powerpoint/2010/main" val="4193586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Redis</a:t>
            </a:r>
            <a:r>
              <a:rPr lang="hu-HU" dirty="0" smtClean="0"/>
              <a:t> kulcs-érték</a:t>
            </a:r>
            <a:r>
              <a:rPr lang="hu-HU" baseline="0" dirty="0" smtClean="0"/>
              <a:t> pár adatszerkezetéből a kulcs mindig </a:t>
            </a:r>
            <a:r>
              <a:rPr lang="hu-HU" baseline="0" dirty="0" err="1" smtClean="0"/>
              <a:t>string</a:t>
            </a:r>
            <a:r>
              <a:rPr lang="hu-HU" baseline="0" dirty="0" smtClean="0"/>
              <a:t>. De ez lehet akármilyen tartalom.</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9</a:t>
            </a:fld>
            <a:endParaRPr lang="hu-HU"/>
          </a:p>
        </p:txBody>
      </p:sp>
    </p:spTree>
    <p:extLst>
      <p:ext uri="{BB962C8B-B14F-4D97-AF65-F5344CB8AC3E}">
        <p14:creationId xmlns:p14="http://schemas.microsoft.com/office/powerpoint/2010/main" val="1430211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ál">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4" name="Tartalom helye 3"/>
          <p:cNvSpPr>
            <a:spLocks noGrp="1"/>
          </p:cNvSpPr>
          <p:nvPr>
            <p:ph sz="quarter" idx="10"/>
          </p:nvPr>
        </p:nvSpPr>
        <p:spPr>
          <a:xfrm>
            <a:off x="269241" y="1416424"/>
            <a:ext cx="11655840" cy="5271714"/>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4762457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főcímmel)">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jezetcím (ké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3803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Generic Title and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9017" y="2091585"/>
            <a:ext cx="7630213" cy="2251899"/>
          </a:xfrm>
          <a:prstGeom prst="rect">
            <a:avLst/>
          </a:prstGeom>
        </p:spPr>
        <p:txBody>
          <a:bodyPr wrap="square">
            <a:spAutoFit/>
          </a:bodyPr>
          <a:lstStyle>
            <a:lvl1pPr>
              <a:defRPr>
                <a:solidFill>
                  <a:srgbClr val="616161"/>
                </a:solidFill>
              </a:defRPr>
            </a:lvl1pPr>
            <a:lvl2pPr>
              <a:defRPr>
                <a:solidFill>
                  <a:srgbClr val="616161"/>
                </a:solidFill>
              </a:defRPr>
            </a:lvl2pPr>
            <a:lvl3pPr>
              <a:defRPr>
                <a:solidFill>
                  <a:srgbClr val="616161"/>
                </a:solidFill>
              </a:defRPr>
            </a:lvl3pPr>
            <a:lvl4pPr>
              <a:defRPr>
                <a:solidFill>
                  <a:srgbClr val="616161"/>
                </a:solidFill>
              </a:defRPr>
            </a:lvl4pPr>
            <a:lvl5pPr>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p:nvPr>
        </p:nvSpPr>
        <p:spPr>
          <a:xfrm>
            <a:off x="359018" y="289516"/>
            <a:ext cx="11467743" cy="899665"/>
          </a:xfrm>
          <a:prstGeom prst="rect">
            <a:avLst/>
          </a:prstGeom>
        </p:spPr>
        <p:txBody>
          <a:bodyPr/>
          <a:lstStyle>
            <a:lvl1pPr>
              <a:defRPr>
                <a:solidFill>
                  <a:srgbClr val="616161"/>
                </a:solidFill>
              </a:defRPr>
            </a:lvl1pPr>
          </a:lstStyle>
          <a:p>
            <a:r>
              <a:rPr lang="en-US" dirty="0"/>
              <a:t>Click to edit Master title style</a:t>
            </a:r>
          </a:p>
        </p:txBody>
      </p:sp>
    </p:spTree>
    <p:extLst>
      <p:ext uri="{BB962C8B-B14F-4D97-AF65-F5344CB8AC3E}">
        <p14:creationId xmlns:p14="http://schemas.microsoft.com/office/powerpoint/2010/main" val="10790989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5" y="2125192"/>
            <a:ext cx="6515529" cy="1554663"/>
          </a:xfrm>
        </p:spPr>
        <p:txBody>
          <a:bodyPr anchor="t">
            <a:norm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ím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1385888"/>
            <a:ext cx="5739653"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1385888"/>
            <a:ext cx="5503396"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rtalomjegyzék">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696683237"/>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275758970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48395605"/>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4079671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53298340"/>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16261566"/>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8791360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3941882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742636749"/>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hasáb fejléccel">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2342358"/>
            <a:ext cx="5739653" cy="4336255"/>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2342358"/>
            <a:ext cx="5503396" cy="433625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artalom helye 3"/>
          <p:cNvSpPr>
            <a:spLocks noGrp="1"/>
          </p:cNvSpPr>
          <p:nvPr>
            <p:ph sz="quarter" idx="14"/>
          </p:nvPr>
        </p:nvSpPr>
        <p:spPr>
          <a:xfrm>
            <a:off x="269241" y="1362075"/>
            <a:ext cx="11655839" cy="807384"/>
          </a:xfrm>
        </p:spPr>
        <p:txBody>
          <a:bodyPr/>
          <a:lstStyle>
            <a:lvl1pPr marL="0" indent="0">
              <a:buNone/>
              <a:defRPr/>
            </a:lvl1pPr>
          </a:lstStyle>
          <a:p>
            <a:pPr lvl="0"/>
            <a:r>
              <a:rPr lang="hu-HU" dirty="0"/>
              <a:t>Mintaszöveg szerkesztése</a:t>
            </a:r>
          </a:p>
        </p:txBody>
      </p:sp>
    </p:spTree>
    <p:extLst>
      <p:ext uri="{BB962C8B-B14F-4D97-AF65-F5344CB8AC3E}">
        <p14:creationId xmlns:p14="http://schemas.microsoft.com/office/powerpoint/2010/main" val="8634979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035242871"/>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4890682"/>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619062619"/>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494563465"/>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2624027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900935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316505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91271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22388460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08429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5" name="Tartalom helye 4"/>
          <p:cNvSpPr>
            <a:spLocks noGrp="1"/>
          </p:cNvSpPr>
          <p:nvPr>
            <p:ph sz="quarter" idx="12"/>
          </p:nvPr>
        </p:nvSpPr>
        <p:spPr>
          <a:xfrm>
            <a:off x="269875" y="1395364"/>
            <a:ext cx="5378450" cy="5221336"/>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4"/>
          <p:cNvSpPr>
            <a:spLocks noGrp="1"/>
          </p:cNvSpPr>
          <p:nvPr>
            <p:ph type="body" sz="quarter" idx="11"/>
          </p:nvPr>
        </p:nvSpPr>
        <p:spPr>
          <a:xfrm>
            <a:off x="5729879" y="1395364"/>
            <a:ext cx="6195201" cy="5220588"/>
          </a:xfrm>
        </p:spPr>
        <p:txBody>
          <a:bodyPr>
            <a:no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663344333"/>
      </p:ext>
    </p:extLst>
  </p:cSld>
  <p:clrMapOvr>
    <a:masterClrMapping/>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866261942"/>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25044510"/>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8474253"/>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369796760"/>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16281092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1435229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412671706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134155934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6650020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163367737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241837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4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a:prstGeom prst="rect">
            <a:avLst/>
          </a:prstGeo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43434"/>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343434"/>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rgbClr val="343434"/>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rgbClr val="343434"/>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rgbClr val="343434"/>
                </a:solidFill>
              </a:endParaRPr>
            </a:p>
          </p:txBody>
        </p:sp>
      </p:grpSp>
    </p:spTree>
    <p:extLst>
      <p:ext uri="{BB962C8B-B14F-4D97-AF65-F5344CB8AC3E}">
        <p14:creationId xmlns:p14="http://schemas.microsoft.com/office/powerpoint/2010/main" val="154230715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 hasáb 1:2 arányba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a:prstGeom prst="rect">
            <a:avLst/>
          </a:prstGeo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99559"/>
            <a:ext cx="11655840" cy="899665"/>
          </a:xfrm>
          <a:prstGeom prst="rect">
            <a:avLst/>
          </a:prstGeom>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a:prstGeom prst="rect">
            <a:avLst/>
          </a:prstGeom>
        </p:spPr>
        <p:txBody>
          <a:bodyPr>
            <a:no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6096149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Normál">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a:prstGeom prst="rect">
            <a:avLst/>
          </a:prstGeo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0185758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prstGeom prst="rect">
            <a:avLst/>
          </a:prstGeo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a:xfrm>
            <a:off x="269240" y="289511"/>
            <a:ext cx="11655840" cy="899665"/>
          </a:xfrm>
          <a:prstGeom prst="rect">
            <a:avLst/>
          </a:prstGeom>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a:prstGeom prst="rect">
            <a:avLst/>
          </a:prstGeo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prstGeom prst="rect">
            <a:avLst/>
          </a:prstGeo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prstGeom prst="rect">
            <a:avLst/>
          </a:prstGeo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22864484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áblázat helye 3"/>
          <p:cNvSpPr>
            <a:spLocks noGrp="1"/>
          </p:cNvSpPr>
          <p:nvPr>
            <p:ph type="tbl" sz="quarter" idx="10"/>
          </p:nvPr>
        </p:nvSpPr>
        <p:spPr>
          <a:xfrm>
            <a:off x="269875" y="1485900"/>
            <a:ext cx="11655425" cy="5159375"/>
          </a:xfrm>
        </p:spPr>
        <p:txBody>
          <a:bodyPr/>
          <a:lstStyle/>
          <a:p>
            <a:endParaRPr lang="hu-HU"/>
          </a:p>
        </p:txBody>
      </p:sp>
    </p:spTree>
    <p:extLst>
      <p:ext uri="{BB962C8B-B14F-4D97-AF65-F5344CB8AC3E}">
        <p14:creationId xmlns:p14="http://schemas.microsoft.com/office/powerpoint/2010/main" val="23040181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353671"/>
            <a:ext cx="11653522" cy="5369858"/>
          </a:xfrm>
        </p:spPr>
        <p:txBody>
          <a:bodyPr>
            <a:norm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8" name="Tartalom helye 7"/>
          <p:cNvSpPr>
            <a:spLocks noGrp="1"/>
          </p:cNvSpPr>
          <p:nvPr>
            <p:ph sz="quarter" idx="13" hasCustomPrompt="1"/>
          </p:nvPr>
        </p:nvSpPr>
        <p:spPr>
          <a:xfrm>
            <a:off x="269875" y="1635125"/>
            <a:ext cx="2697163" cy="4932363"/>
          </a:xfrm>
        </p:spPr>
        <p:txBody>
          <a:bodyPr/>
          <a:lstStyle>
            <a:lvl1pPr marL="0" indent="0">
              <a:buNone/>
              <a:defRPr>
                <a:solidFill>
                  <a:schemeClr val="tx1"/>
                </a:solidFill>
              </a:defRPr>
            </a:lvl1pPr>
          </a:lstStyle>
          <a:p>
            <a:pPr lvl="0"/>
            <a:r>
              <a:rPr lang="hu-HU" dirty="0"/>
              <a:t>Első szint</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5" name="Tartalom helye 4"/>
          <p:cNvSpPr>
            <a:spLocks noGrp="1"/>
          </p:cNvSpPr>
          <p:nvPr>
            <p:ph sz="quarter" idx="12"/>
          </p:nvPr>
        </p:nvSpPr>
        <p:spPr>
          <a:xfrm>
            <a:off x="3317875" y="1635125"/>
            <a:ext cx="8604250" cy="49323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2.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image" Target="../media/image4.png"/><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380566"/>
            <a:ext cx="11653521" cy="5226422"/>
          </a:xfrm>
          <a:prstGeom prst="rect">
            <a:avLst/>
          </a:prstGeom>
        </p:spPr>
        <p:txBody>
          <a:bodyPr vert="horz" wrap="square" lIns="146304" tIns="91440" rIns="146304" bIns="91440" rtlCol="0">
            <a:norm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720" r:id="rId1"/>
    <p:sldLayoutId id="2147483685" r:id="rId2"/>
    <p:sldLayoutId id="2147483687" r:id="rId3"/>
    <p:sldLayoutId id="2147483721" r:id="rId4"/>
    <p:sldLayoutId id="2147483714" r:id="rId5"/>
    <p:sldLayoutId id="2147483689" r:id="rId6"/>
    <p:sldLayoutId id="2147483719" r:id="rId7"/>
    <p:sldLayoutId id="2147483700" r:id="rId8"/>
    <p:sldLayoutId id="2147483712" r:id="rId9"/>
    <p:sldLayoutId id="2147483717" r:id="rId10"/>
    <p:sldLayoutId id="2147483707" r:id="rId11"/>
    <p:sldLayoutId id="2147483706" r:id="rId12"/>
    <p:sldLayoutId id="2147483713" r:id="rId13"/>
    <p:sldLayoutId id="2147483715" r:id="rId14"/>
    <p:sldLayoutId id="2147483716" r:id="rId15"/>
    <p:sldLayoutId id="2147483711" r:id="rId16"/>
    <p:sldLayoutId id="2147483710" r:id="rId17"/>
    <p:sldLayoutId id="2147483696" r:id="rId18"/>
    <p:sldLayoutId id="2147483709" r:id="rId19"/>
    <p:sldLayoutId id="2147483693" r:id="rId20"/>
    <p:sldLayoutId id="2147483694" r:id="rId21"/>
    <p:sldLayoutId id="2147483677" r:id="rId22"/>
    <p:sldLayoutId id="2147483695" r:id="rId23"/>
    <p:sldLayoutId id="2147483722" r:id="rId24"/>
    <p:sldLayoutId id="2147483723" r:id="rId25"/>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6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ts val="600"/>
        </a:spcBef>
        <a:spcAft>
          <a:spcPts val="0"/>
        </a:spcAft>
        <a:buClrTx/>
        <a:buSzPct val="90000"/>
        <a:buFont typeface="Arial" pitchFamily="34" charset="0"/>
        <a:buChar char="•"/>
        <a:tabLst/>
        <a:defRPr sz="2600"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9" r:id="rId3"/>
    <p:sldLayoutId id="2147483664" r:id="rId4"/>
    <p:sldLayoutId id="2147483718"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2231898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image" Target="../media/image13.jp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9.wmf"/><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24.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25.xml"/><Relationship Id="rId5" Type="http://schemas.openxmlformats.org/officeDocument/2006/relationships/image" Target="../media/image26.png"/><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6"/>
          </p:nvPr>
        </p:nvSpPr>
        <p:spPr/>
        <p:txBody>
          <a:bodyPr/>
          <a:lstStyle/>
          <a:p>
            <a:endParaRPr lang="hu-HU" dirty="0"/>
          </a:p>
        </p:txBody>
      </p:sp>
      <p:sp>
        <p:nvSpPr>
          <p:cNvPr id="4" name="Cím 3"/>
          <p:cNvSpPr>
            <a:spLocks noGrp="1"/>
          </p:cNvSpPr>
          <p:nvPr>
            <p:ph type="title"/>
          </p:nvPr>
        </p:nvSpPr>
        <p:spPr>
          <a:xfrm>
            <a:off x="198826" y="2125192"/>
            <a:ext cx="6659174" cy="1554663"/>
          </a:xfrm>
        </p:spPr>
        <p:txBody>
          <a:bodyPr/>
          <a:lstStyle/>
          <a:p>
            <a:r>
              <a:rPr lang="hu-HU" dirty="0"/>
              <a:t>Adattárolás a felhőben II</a:t>
            </a:r>
          </a:p>
        </p:txBody>
      </p:sp>
    </p:spTree>
    <p:extLst>
      <p:ext uri="{BB962C8B-B14F-4D97-AF65-F5344CB8AC3E}">
        <p14:creationId xmlns:p14="http://schemas.microsoft.com/office/powerpoint/2010/main" val="98820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String</a:t>
            </a:r>
            <a:r>
              <a:rPr lang="hu-HU" dirty="0"/>
              <a:t> használata</a:t>
            </a:r>
          </a:p>
        </p:txBody>
      </p:sp>
      <p:sp>
        <p:nvSpPr>
          <p:cNvPr id="6" name="Tartalom helye 5"/>
          <p:cNvSpPr>
            <a:spLocks noGrp="1"/>
          </p:cNvSpPr>
          <p:nvPr>
            <p:ph sz="quarter" idx="10"/>
          </p:nvPr>
        </p:nvSpPr>
        <p:spPr/>
        <p:txBody>
          <a:bodyPr/>
          <a:lstStyle/>
          <a:p>
            <a:pPr marL="742950" lvl="1" indent="-285750"/>
            <a:r>
              <a:rPr lang="hu-HU" dirty="0"/>
              <a:t>Egyszerű műveletek</a:t>
            </a:r>
          </a:p>
          <a:p>
            <a:pPr marL="1200150" lvl="2" indent="-285750"/>
            <a:r>
              <a:rPr lang="hu-HU" dirty="0" err="1"/>
              <a:t>set</a:t>
            </a:r>
            <a:r>
              <a:rPr lang="hu-HU" dirty="0"/>
              <a:t> </a:t>
            </a:r>
            <a:r>
              <a:rPr lang="hu-HU" dirty="0" err="1"/>
              <a:t>mykey</a:t>
            </a:r>
            <a:r>
              <a:rPr lang="hu-HU" dirty="0"/>
              <a:t> </a:t>
            </a:r>
            <a:r>
              <a:rPr lang="hu-HU" dirty="0" err="1"/>
              <a:t>value</a:t>
            </a:r>
            <a:r>
              <a:rPr lang="hu-HU" dirty="0"/>
              <a:t> : beállítja a </a:t>
            </a:r>
            <a:r>
              <a:rPr lang="hu-HU" dirty="0" err="1"/>
              <a:t>mykey</a:t>
            </a:r>
            <a:r>
              <a:rPr lang="hu-HU" dirty="0"/>
              <a:t> kulcs értékét </a:t>
            </a:r>
            <a:r>
              <a:rPr lang="hu-HU" dirty="0" err="1"/>
              <a:t>value-ra</a:t>
            </a:r>
            <a:r>
              <a:rPr lang="hu-HU" dirty="0"/>
              <a:t>; ha nem létezik ilyen kulcs, akkor létrehozza, ha létezik, akkor felülírja</a:t>
            </a:r>
          </a:p>
          <a:p>
            <a:pPr marL="1200150" lvl="2" indent="-285750"/>
            <a:r>
              <a:rPr lang="hu-HU" dirty="0" err="1"/>
              <a:t>set</a:t>
            </a:r>
            <a:r>
              <a:rPr lang="hu-HU" dirty="0"/>
              <a:t> </a:t>
            </a:r>
            <a:r>
              <a:rPr lang="hu-HU" dirty="0" err="1"/>
              <a:t>mykey</a:t>
            </a:r>
            <a:r>
              <a:rPr lang="hu-HU" dirty="0"/>
              <a:t> </a:t>
            </a:r>
            <a:r>
              <a:rPr lang="hu-HU" dirty="0" err="1"/>
              <a:t>val</a:t>
            </a:r>
            <a:r>
              <a:rPr lang="hu-HU" dirty="0"/>
              <a:t> </a:t>
            </a:r>
            <a:r>
              <a:rPr lang="hu-HU" dirty="0" err="1"/>
              <a:t>nx</a:t>
            </a:r>
            <a:r>
              <a:rPr lang="hu-HU" dirty="0"/>
              <a:t>: ha nem létezik még a </a:t>
            </a:r>
            <a:r>
              <a:rPr lang="hu-HU" dirty="0" err="1"/>
              <a:t>mykey</a:t>
            </a:r>
            <a:r>
              <a:rPr lang="hu-HU" dirty="0"/>
              <a:t> kulcs, akkor </a:t>
            </a:r>
            <a:r>
              <a:rPr lang="hu-HU" dirty="0" err="1"/>
              <a:t>nil</a:t>
            </a:r>
            <a:r>
              <a:rPr lang="hu-HU" dirty="0"/>
              <a:t> eredménnyel tér vissza (sikertelen beállítás)</a:t>
            </a:r>
          </a:p>
          <a:p>
            <a:pPr marL="1200150" lvl="2" indent="-285750"/>
            <a:r>
              <a:rPr lang="hu-HU" dirty="0" err="1"/>
              <a:t>set</a:t>
            </a:r>
            <a:r>
              <a:rPr lang="hu-HU" dirty="0"/>
              <a:t> </a:t>
            </a:r>
            <a:r>
              <a:rPr lang="hu-HU" dirty="0" err="1"/>
              <a:t>counter</a:t>
            </a:r>
            <a:r>
              <a:rPr lang="hu-HU" dirty="0"/>
              <a:t> 100</a:t>
            </a:r>
            <a:br>
              <a:rPr lang="hu-HU" dirty="0"/>
            </a:br>
            <a:r>
              <a:rPr lang="hu-HU" dirty="0" err="1"/>
              <a:t>incr</a:t>
            </a:r>
            <a:r>
              <a:rPr lang="hu-HU" dirty="0"/>
              <a:t> </a:t>
            </a:r>
            <a:r>
              <a:rPr lang="hu-HU" dirty="0" err="1"/>
              <a:t>counter</a:t>
            </a:r>
            <a:r>
              <a:rPr lang="hu-HU" dirty="0"/>
              <a:t>: </a:t>
            </a:r>
            <a:r>
              <a:rPr lang="hu-HU" dirty="0" err="1"/>
              <a:t>felparse-olja</a:t>
            </a:r>
            <a:r>
              <a:rPr lang="hu-HU" dirty="0"/>
              <a:t> a </a:t>
            </a:r>
            <a:r>
              <a:rPr lang="hu-HU" dirty="0" err="1"/>
              <a:t>counter</a:t>
            </a:r>
            <a:r>
              <a:rPr lang="hu-HU" dirty="0"/>
              <a:t> értékét és megnöveli eggyel atomi módon (nem állíthat elő versenyhelyzet</a:t>
            </a:r>
          </a:p>
          <a:p>
            <a:pPr marL="1200150" lvl="2" indent="-285750"/>
            <a:r>
              <a:rPr lang="hu-HU" dirty="0"/>
              <a:t>egyéb aritmetikai jellegű utasítások</a:t>
            </a:r>
          </a:p>
          <a:p>
            <a:pPr marL="1200150" lvl="2" indent="-285750"/>
            <a:r>
              <a:rPr lang="hu-HU" dirty="0" err="1"/>
              <a:t>setset</a:t>
            </a:r>
            <a:r>
              <a:rPr lang="hu-HU" dirty="0"/>
              <a:t> </a:t>
            </a:r>
            <a:r>
              <a:rPr lang="hu-HU" dirty="0" err="1"/>
              <a:t>mykey</a:t>
            </a:r>
            <a:r>
              <a:rPr lang="hu-HU" dirty="0"/>
              <a:t> </a:t>
            </a:r>
            <a:r>
              <a:rPr lang="hu-HU" dirty="0" err="1"/>
              <a:t>newvalue</a:t>
            </a:r>
            <a:r>
              <a:rPr lang="hu-HU" dirty="0"/>
              <a:t>: beállítja a kulcsot az új értékre és visszaadja a régit</a:t>
            </a:r>
          </a:p>
          <a:p>
            <a:pPr marL="1200150" lvl="2" indent="-285750"/>
            <a:r>
              <a:rPr lang="hu-HU" dirty="0" err="1"/>
              <a:t>mset</a:t>
            </a:r>
            <a:r>
              <a:rPr lang="hu-HU" dirty="0"/>
              <a:t>, </a:t>
            </a:r>
            <a:r>
              <a:rPr lang="hu-HU" dirty="0" err="1"/>
              <a:t>mget</a:t>
            </a:r>
            <a:r>
              <a:rPr lang="hu-HU" dirty="0"/>
              <a:t>: több kulcs beállítása/lekérdezése</a:t>
            </a:r>
          </a:p>
        </p:txBody>
      </p:sp>
    </p:spTree>
    <p:extLst>
      <p:ext uri="{BB962C8B-B14F-4D97-AF65-F5344CB8AC3E}">
        <p14:creationId xmlns:p14="http://schemas.microsoft.com/office/powerpoint/2010/main" val="190869066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Listák</a:t>
            </a:r>
          </a:p>
        </p:txBody>
      </p:sp>
      <p:sp>
        <p:nvSpPr>
          <p:cNvPr id="6" name="Tartalom helye 5"/>
          <p:cNvSpPr>
            <a:spLocks noGrp="1"/>
          </p:cNvSpPr>
          <p:nvPr>
            <p:ph sz="quarter" idx="10"/>
          </p:nvPr>
        </p:nvSpPr>
        <p:spPr/>
        <p:txBody>
          <a:bodyPr>
            <a:normAutofit fontScale="92500" lnSpcReduction="20000"/>
          </a:bodyPr>
          <a:lstStyle/>
          <a:p>
            <a:pPr marL="742950" lvl="1" indent="-285750"/>
            <a:r>
              <a:rPr lang="hu-HU" dirty="0"/>
              <a:t>A </a:t>
            </a:r>
            <a:r>
              <a:rPr lang="hu-HU" dirty="0" err="1"/>
              <a:t>Redis</a:t>
            </a:r>
            <a:r>
              <a:rPr lang="hu-HU" dirty="0"/>
              <a:t> listák programozástechnikai értelemben vett láncolt listák</a:t>
            </a:r>
          </a:p>
          <a:p>
            <a:pPr marL="742950" lvl="1" indent="-285750"/>
            <a:r>
              <a:rPr lang="hu-HU" dirty="0"/>
              <a:t>Ennek előnye, hogy bármennyi elem is van a listában, a lista végére mindig O(1) időben lehet elemet felvenni (a megvalósítás miatt a lista elejére is)</a:t>
            </a:r>
          </a:p>
          <a:p>
            <a:pPr marL="742950" lvl="1" indent="-285750"/>
            <a:r>
              <a:rPr lang="hu-HU" dirty="0"/>
              <a:t>Törölni ugyanígy O(1)</a:t>
            </a:r>
          </a:p>
          <a:p>
            <a:pPr marL="742950" lvl="1" indent="-285750"/>
            <a:r>
              <a:rPr lang="hu-HU" dirty="0"/>
              <a:t>De index szerint az elemek elérni lassú ( O(n) általában, ha a lista elején vagy végén vagyunk, akkor gyorsabb )</a:t>
            </a:r>
          </a:p>
          <a:p>
            <a:pPr marL="742950" lvl="1" indent="-285750"/>
            <a:r>
              <a:rPr lang="hu-HU" dirty="0"/>
              <a:t>A listák adott hosszúságú levágását venni a lista elejéről/végéről szintén viszonylag gyors (technikailag ez is O(n), de ha közel vagyunk a lista elejéhez/végéhez, akkor onnan vágni gyors)</a:t>
            </a:r>
          </a:p>
          <a:p>
            <a:pPr marL="742950" lvl="1" indent="-285750"/>
            <a:r>
              <a:rPr lang="hu-HU" dirty="0"/>
              <a:t>Ha a listák közepéről kellenek elemek, akkor célszerű más adatszerkezetet (</a:t>
            </a:r>
            <a:r>
              <a:rPr lang="hu-HU" dirty="0" err="1"/>
              <a:t>sorted</a:t>
            </a:r>
            <a:r>
              <a:rPr lang="hu-HU" dirty="0"/>
              <a:t> </a:t>
            </a:r>
            <a:r>
              <a:rPr lang="hu-HU" dirty="0" err="1"/>
              <a:t>set</a:t>
            </a:r>
            <a:r>
              <a:rPr lang="hu-HU" dirty="0"/>
              <a:t>) használni</a:t>
            </a:r>
          </a:p>
          <a:p>
            <a:pPr marL="742950" lvl="1" indent="-285750"/>
            <a:r>
              <a:rPr lang="hu-HU" dirty="0"/>
              <a:t>Az elemeket a beszúrás sorrendjében tárolja (beszúrni lehet az elejére vagy a végére)</a:t>
            </a:r>
          </a:p>
          <a:p>
            <a:pPr marL="742950" lvl="1" indent="-285750"/>
            <a:r>
              <a:rPr lang="hu-HU" dirty="0"/>
              <a:t>Max hossz: 2^32-1</a:t>
            </a:r>
          </a:p>
        </p:txBody>
      </p:sp>
    </p:spTree>
    <p:extLst>
      <p:ext uri="{BB962C8B-B14F-4D97-AF65-F5344CB8AC3E}">
        <p14:creationId xmlns:p14="http://schemas.microsoft.com/office/powerpoint/2010/main" val="387913490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Listák</a:t>
            </a:r>
          </a:p>
        </p:txBody>
      </p:sp>
      <p:sp>
        <p:nvSpPr>
          <p:cNvPr id="6" name="Tartalom helye 5"/>
          <p:cNvSpPr>
            <a:spLocks noGrp="1"/>
          </p:cNvSpPr>
          <p:nvPr>
            <p:ph sz="quarter" idx="10"/>
          </p:nvPr>
        </p:nvSpPr>
        <p:spPr/>
        <p:txBody>
          <a:bodyPr>
            <a:normAutofit fontScale="85000" lnSpcReduction="20000"/>
          </a:bodyPr>
          <a:lstStyle/>
          <a:p>
            <a:pPr marL="285750" indent="-285750"/>
            <a:r>
              <a:rPr lang="hu-HU" dirty="0"/>
              <a:t>Mit tudunk csinálni egy listával?</a:t>
            </a:r>
          </a:p>
          <a:p>
            <a:pPr marL="742950" lvl="1" indent="-285750"/>
            <a:r>
              <a:rPr lang="hu-HU" dirty="0" err="1"/>
              <a:t>Lpush</a:t>
            </a:r>
            <a:r>
              <a:rPr lang="hu-HU" dirty="0"/>
              <a:t> </a:t>
            </a:r>
            <a:r>
              <a:rPr lang="hu-HU" dirty="0" err="1"/>
              <a:t>myList</a:t>
            </a:r>
            <a:r>
              <a:rPr lang="hu-HU" dirty="0"/>
              <a:t> A: beszúrja az „A” elemet a </a:t>
            </a:r>
            <a:r>
              <a:rPr lang="hu-HU" dirty="0" err="1"/>
              <a:t>myList</a:t>
            </a:r>
            <a:r>
              <a:rPr lang="hu-HU" dirty="0"/>
              <a:t> nevű kulcs alatt lévő listába</a:t>
            </a:r>
          </a:p>
          <a:p>
            <a:pPr marL="1200150" lvl="2" indent="-285750"/>
            <a:r>
              <a:rPr lang="hu-HU" dirty="0"/>
              <a:t>Ha nem létezik a kulcs, akkor létrehozza a kulcsot és egy üres listát alá</a:t>
            </a:r>
          </a:p>
          <a:p>
            <a:pPr marL="1200150" lvl="2" indent="-285750"/>
            <a:r>
              <a:rPr lang="hu-HU" dirty="0" err="1"/>
              <a:t>Lpush</a:t>
            </a:r>
            <a:r>
              <a:rPr lang="hu-HU" dirty="0"/>
              <a:t>: </a:t>
            </a:r>
            <a:r>
              <a:rPr lang="hu-HU" dirty="0" err="1"/>
              <a:t>left</a:t>
            </a:r>
            <a:r>
              <a:rPr lang="hu-HU" dirty="0"/>
              <a:t> </a:t>
            </a:r>
            <a:r>
              <a:rPr lang="hu-HU" dirty="0" err="1"/>
              <a:t>push</a:t>
            </a:r>
            <a:r>
              <a:rPr lang="hu-HU" dirty="0"/>
              <a:t>, azaz balra, tehát a lista elejére szúr be</a:t>
            </a:r>
          </a:p>
          <a:p>
            <a:pPr marL="1200150" lvl="2" indent="-285750"/>
            <a:r>
              <a:rPr lang="hu-HU" dirty="0"/>
              <a:t>O(1), mivel a láncolt lista első és utolsó elemére külön nyilván vannak tartva a mutatók, a beszúrás pedig szintén csak egy mutató átállítását igényli</a:t>
            </a:r>
          </a:p>
          <a:p>
            <a:pPr marL="742950" lvl="1" indent="-285750"/>
            <a:r>
              <a:rPr lang="hu-HU" dirty="0" err="1"/>
              <a:t>Rpush</a:t>
            </a:r>
            <a:r>
              <a:rPr lang="hu-HU" dirty="0"/>
              <a:t> </a:t>
            </a:r>
            <a:r>
              <a:rPr lang="hu-HU" dirty="0" err="1"/>
              <a:t>myList</a:t>
            </a:r>
            <a:r>
              <a:rPr lang="hu-HU" dirty="0"/>
              <a:t> A: a lista végére szúrja be az „A” </a:t>
            </a:r>
            <a:r>
              <a:rPr lang="hu-HU" dirty="0" smtClean="0"/>
              <a:t>elemet</a:t>
            </a:r>
            <a:endParaRPr lang="hu-HU" dirty="0"/>
          </a:p>
          <a:p>
            <a:pPr marL="742950" lvl="1" indent="-285750"/>
            <a:r>
              <a:rPr lang="hu-HU" dirty="0" err="1"/>
              <a:t>Rpop</a:t>
            </a:r>
            <a:r>
              <a:rPr lang="hu-HU" dirty="0"/>
              <a:t>: elemet visszaad és </a:t>
            </a:r>
            <a:r>
              <a:rPr lang="hu-HU" dirty="0" err="1"/>
              <a:t>kivesze</a:t>
            </a:r>
            <a:r>
              <a:rPr lang="hu-HU" dirty="0"/>
              <a:t> a lista végéről</a:t>
            </a:r>
          </a:p>
          <a:p>
            <a:pPr marL="742950" lvl="1" indent="-285750"/>
            <a:r>
              <a:rPr lang="hu-HU" dirty="0" err="1"/>
              <a:t>Lpop</a:t>
            </a:r>
            <a:r>
              <a:rPr lang="hu-HU" dirty="0"/>
              <a:t>: pop a lista elejéről</a:t>
            </a:r>
          </a:p>
          <a:p>
            <a:pPr marL="742950" lvl="1" indent="-285750"/>
            <a:r>
              <a:rPr lang="hu-HU" dirty="0" err="1"/>
              <a:t>Range</a:t>
            </a:r>
            <a:r>
              <a:rPr lang="hu-HU" dirty="0"/>
              <a:t> műveletek: adott szakaszokat tudunk kivenni a listából, balról vagy jobbról</a:t>
            </a:r>
          </a:p>
          <a:p>
            <a:pPr marL="285750" indent="-285750"/>
            <a:r>
              <a:rPr lang="hu-HU" dirty="0"/>
              <a:t>Mire lehet jó?</a:t>
            </a:r>
          </a:p>
          <a:p>
            <a:pPr marL="742950" lvl="1" indent="-285750"/>
            <a:r>
              <a:rPr lang="hu-HU" dirty="0"/>
              <a:t>Feladatsorok nyilvántartása (LPUSH + RPOP; FIFO sor megvalósítása)</a:t>
            </a:r>
          </a:p>
          <a:p>
            <a:pPr marL="742950" lvl="1" indent="-285750"/>
            <a:r>
              <a:rPr lang="hu-HU" dirty="0"/>
              <a:t>A </a:t>
            </a:r>
            <a:r>
              <a:rPr lang="hu-HU" dirty="0" err="1"/>
              <a:t>Twitter</a:t>
            </a:r>
            <a:r>
              <a:rPr lang="hu-HU" dirty="0"/>
              <a:t> a legutóbbi </a:t>
            </a:r>
            <a:r>
              <a:rPr lang="hu-HU" dirty="0" err="1"/>
              <a:t>tweeteket</a:t>
            </a:r>
            <a:r>
              <a:rPr lang="hu-HU" dirty="0"/>
              <a:t> ebben tárolja </a:t>
            </a:r>
            <a:r>
              <a:rPr lang="hu-HU" dirty="0" err="1"/>
              <a:t>userenként</a:t>
            </a:r>
            <a:endParaRPr lang="hu-HU" dirty="0"/>
          </a:p>
          <a:p>
            <a:pPr marL="742950" lvl="1" indent="-285750"/>
            <a:r>
              <a:rPr lang="hu-HU" dirty="0" err="1"/>
              <a:t>Ruby</a:t>
            </a:r>
            <a:r>
              <a:rPr lang="hu-HU" dirty="0"/>
              <a:t> osztálykönyvtárak használják háttérfolyamatok implementálására (</a:t>
            </a:r>
            <a:r>
              <a:rPr lang="hu-HU" dirty="0" err="1"/>
              <a:t>resque</a:t>
            </a:r>
            <a:r>
              <a:rPr lang="hu-HU" dirty="0"/>
              <a:t>, </a:t>
            </a:r>
            <a:r>
              <a:rPr lang="hu-HU" dirty="0" err="1"/>
              <a:t>sidekiq</a:t>
            </a:r>
            <a:r>
              <a:rPr lang="hu-HU" dirty="0"/>
              <a:t>)</a:t>
            </a:r>
          </a:p>
        </p:txBody>
      </p:sp>
    </p:spTree>
    <p:extLst>
      <p:ext uri="{BB962C8B-B14F-4D97-AF65-F5344CB8AC3E}">
        <p14:creationId xmlns:p14="http://schemas.microsoft.com/office/powerpoint/2010/main" val="85042074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Listák </a:t>
            </a:r>
          </a:p>
        </p:txBody>
      </p:sp>
      <p:sp>
        <p:nvSpPr>
          <p:cNvPr id="6" name="Tartalom helye 5"/>
          <p:cNvSpPr>
            <a:spLocks noGrp="1"/>
          </p:cNvSpPr>
          <p:nvPr>
            <p:ph sz="quarter" idx="10"/>
          </p:nvPr>
        </p:nvSpPr>
        <p:spPr/>
        <p:txBody>
          <a:bodyPr>
            <a:normAutofit fontScale="77500" lnSpcReduction="20000"/>
          </a:bodyPr>
          <a:lstStyle/>
          <a:p>
            <a:pPr marL="285750" indent="-285750"/>
            <a:r>
              <a:rPr lang="hu-HU" dirty="0" err="1"/>
              <a:t>Capped</a:t>
            </a:r>
            <a:r>
              <a:rPr lang="hu-HU" dirty="0"/>
              <a:t> </a:t>
            </a:r>
            <a:r>
              <a:rPr lang="hu-HU" dirty="0" err="1"/>
              <a:t>list</a:t>
            </a:r>
            <a:r>
              <a:rPr lang="hu-HU" dirty="0"/>
              <a:t>:</a:t>
            </a:r>
          </a:p>
          <a:p>
            <a:pPr marL="742950" lvl="1" indent="-285750"/>
            <a:r>
              <a:rPr lang="hu-HU" dirty="0"/>
              <a:t>Olyan speciális listák, amiben mindig csak az N utolsó elemet tároljuk</a:t>
            </a:r>
          </a:p>
          <a:p>
            <a:pPr marL="742950" lvl="1" indent="-285750"/>
            <a:r>
              <a:rPr lang="hu-HU" dirty="0"/>
              <a:t>LTRIM és RTRIM parancsok, LTRIM 0 4 a lista 0. elemétől kezdve 4-et tart meg és beállítja a listát erre a levágott értékre</a:t>
            </a:r>
          </a:p>
          <a:p>
            <a:pPr marL="285750" indent="-285750"/>
            <a:r>
              <a:rPr lang="hu-HU" dirty="0"/>
              <a:t>Blokkoló műveletek:</a:t>
            </a:r>
          </a:p>
          <a:p>
            <a:pPr marL="742950" lvl="1" indent="-285750"/>
            <a:r>
              <a:rPr lang="hu-HU" dirty="0"/>
              <a:t>Ezek a műveletek kellenek ahhoz, hogy folyamatok közötti kommunikációt tudjunk megvalósítani</a:t>
            </a:r>
          </a:p>
          <a:p>
            <a:pPr marL="742950" lvl="1" indent="-285750"/>
            <a:r>
              <a:rPr lang="hu-HU" dirty="0"/>
              <a:t>A klasszikus pop visszatér, ha nem talál elemet a listában, így később újra kell próbálkoznia (</a:t>
            </a:r>
            <a:r>
              <a:rPr lang="hu-HU" dirty="0" err="1"/>
              <a:t>pollozásos</a:t>
            </a:r>
            <a:r>
              <a:rPr lang="hu-HU" dirty="0"/>
              <a:t> módszer)</a:t>
            </a:r>
          </a:p>
          <a:p>
            <a:pPr marL="742950" lvl="1" indent="-285750"/>
            <a:r>
              <a:rPr lang="hu-HU" dirty="0"/>
              <a:t>BRPOP és BLPOP: Ezek nem térnek vissza csak akkor, ha kerül egy elem a listába, amit ki tudnak venni, vagy letelik a megadott </a:t>
            </a:r>
            <a:r>
              <a:rPr lang="hu-HU" dirty="0" err="1"/>
              <a:t>timeout</a:t>
            </a:r>
            <a:endParaRPr lang="hu-HU" dirty="0"/>
          </a:p>
          <a:p>
            <a:pPr marL="742950" lvl="1" indent="-285750"/>
            <a:r>
              <a:rPr lang="hu-HU" dirty="0"/>
              <a:t>A visszatérési érték a kulcs és az érték (nem csak az érték, mert több listára is tudunk ezekkel a műveletekkel várakozni)</a:t>
            </a:r>
          </a:p>
          <a:p>
            <a:pPr marL="742950" lvl="1" indent="-285750"/>
            <a:r>
              <a:rPr lang="hu-HU" dirty="0"/>
              <a:t>Ha </a:t>
            </a:r>
            <a:r>
              <a:rPr lang="hu-HU" dirty="0" err="1"/>
              <a:t>timeout</a:t>
            </a:r>
            <a:r>
              <a:rPr lang="hu-HU" dirty="0"/>
              <a:t> volt, akkor NULL értéket kapunk vissza</a:t>
            </a:r>
          </a:p>
          <a:p>
            <a:pPr marL="742950" lvl="1" indent="-285750"/>
            <a:r>
              <a:rPr lang="hu-HU" dirty="0"/>
              <a:t>(B)RPOPLPUSH: RPOPLPUSH list1 list2 pop-</a:t>
            </a:r>
            <a:r>
              <a:rPr lang="hu-HU" dirty="0" err="1"/>
              <a:t>olja</a:t>
            </a:r>
            <a:r>
              <a:rPr lang="hu-HU" dirty="0"/>
              <a:t> list1 utolsó elemét és list2 első elemeként veszi fel (még biztonságosabb listák, körkörös listák megvalósítására)</a:t>
            </a:r>
          </a:p>
        </p:txBody>
      </p:sp>
    </p:spTree>
    <p:extLst>
      <p:ext uri="{BB962C8B-B14F-4D97-AF65-F5344CB8AC3E}">
        <p14:creationId xmlns:p14="http://schemas.microsoft.com/office/powerpoint/2010/main" val="150340341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Set</a:t>
            </a:r>
            <a:endParaRPr lang="hu-HU" dirty="0"/>
          </a:p>
        </p:txBody>
      </p:sp>
      <p:sp>
        <p:nvSpPr>
          <p:cNvPr id="6" name="Tartalom helye 5"/>
          <p:cNvSpPr>
            <a:spLocks noGrp="1"/>
          </p:cNvSpPr>
          <p:nvPr>
            <p:ph sz="quarter" idx="10"/>
          </p:nvPr>
        </p:nvSpPr>
        <p:spPr/>
        <p:txBody>
          <a:bodyPr>
            <a:normAutofit/>
          </a:bodyPr>
          <a:lstStyle/>
          <a:p>
            <a:r>
              <a:rPr lang="hu-HU" sz="3600" dirty="0"/>
              <a:t>Rendezetlen </a:t>
            </a:r>
            <a:r>
              <a:rPr lang="hu-HU" sz="3600" dirty="0" err="1"/>
              <a:t>string</a:t>
            </a:r>
            <a:r>
              <a:rPr lang="hu-HU" sz="3600" dirty="0"/>
              <a:t> lista</a:t>
            </a:r>
          </a:p>
          <a:p>
            <a:r>
              <a:rPr lang="hu-HU" sz="3600" dirty="0"/>
              <a:t>Hozzáadás, törlés és elem létezésének vizsgálata: O(1)</a:t>
            </a:r>
          </a:p>
          <a:p>
            <a:r>
              <a:rPr lang="hu-HU" sz="3600" dirty="0"/>
              <a:t>Nem lehetnek benne ismétlődő elemek; ha többször ugyanazt szeretnénk hozzáadni, akkor is csak egy másolat lesz belőle meg</a:t>
            </a:r>
          </a:p>
          <a:p>
            <a:r>
              <a:rPr lang="hu-HU" sz="3600" dirty="0"/>
              <a:t>Halmazműveleteket is támogatja</a:t>
            </a:r>
          </a:p>
          <a:p>
            <a:r>
              <a:rPr lang="hu-HU" sz="3600" dirty="0"/>
              <a:t>Max elemszám: 2^32-1</a:t>
            </a:r>
          </a:p>
          <a:p>
            <a:pPr marL="0" indent="0">
              <a:buNone/>
            </a:pPr>
            <a:endParaRPr lang="hu-HU" sz="3600" dirty="0"/>
          </a:p>
        </p:txBody>
      </p:sp>
    </p:spTree>
    <p:extLst>
      <p:ext uri="{BB962C8B-B14F-4D97-AF65-F5344CB8AC3E}">
        <p14:creationId xmlns:p14="http://schemas.microsoft.com/office/powerpoint/2010/main" val="7704306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Set</a:t>
            </a:r>
            <a:r>
              <a:rPr lang="hu-HU" dirty="0"/>
              <a:t> használata</a:t>
            </a:r>
          </a:p>
        </p:txBody>
      </p:sp>
      <p:sp>
        <p:nvSpPr>
          <p:cNvPr id="6" name="Tartalom helye 5"/>
          <p:cNvSpPr>
            <a:spLocks noGrp="1"/>
          </p:cNvSpPr>
          <p:nvPr>
            <p:ph sz="quarter" idx="10"/>
          </p:nvPr>
        </p:nvSpPr>
        <p:spPr/>
        <p:txBody>
          <a:bodyPr>
            <a:normAutofit fontScale="92500" lnSpcReduction="20000"/>
          </a:bodyPr>
          <a:lstStyle/>
          <a:p>
            <a:pPr marL="742950" lvl="1" indent="-285750"/>
            <a:r>
              <a:rPr lang="hu-HU" dirty="0"/>
              <a:t>Elemek hozzáadása: </a:t>
            </a:r>
            <a:r>
              <a:rPr lang="hu-HU" dirty="0" err="1"/>
              <a:t>sadd</a:t>
            </a:r>
            <a:r>
              <a:rPr lang="hu-HU" dirty="0"/>
              <a:t> </a:t>
            </a:r>
            <a:r>
              <a:rPr lang="hu-HU" dirty="0" err="1"/>
              <a:t>myset</a:t>
            </a:r>
            <a:r>
              <a:rPr lang="hu-HU" dirty="0"/>
              <a:t> 1 2 3</a:t>
            </a:r>
          </a:p>
          <a:p>
            <a:pPr marL="1200150" lvl="2" indent="-285750"/>
            <a:r>
              <a:rPr lang="hu-HU" dirty="0"/>
              <a:t>Ha nem létezik a </a:t>
            </a:r>
            <a:r>
              <a:rPr lang="hu-HU" dirty="0" err="1"/>
              <a:t>myset</a:t>
            </a:r>
            <a:r>
              <a:rPr lang="hu-HU" dirty="0"/>
              <a:t> kulcs alatt lévő halmaz, akkor létrehozza</a:t>
            </a:r>
          </a:p>
          <a:p>
            <a:pPr marL="742950" lvl="1" indent="-285750"/>
            <a:r>
              <a:rPr lang="hu-HU" dirty="0"/>
              <a:t>Elemek </a:t>
            </a:r>
            <a:r>
              <a:rPr lang="hu-HU" dirty="0" err="1"/>
              <a:t>listázása</a:t>
            </a:r>
            <a:r>
              <a:rPr lang="hu-HU" dirty="0"/>
              <a:t>: </a:t>
            </a:r>
            <a:r>
              <a:rPr lang="hu-HU" dirty="0" err="1"/>
              <a:t>smembers</a:t>
            </a:r>
            <a:r>
              <a:rPr lang="hu-HU" dirty="0"/>
              <a:t> </a:t>
            </a:r>
            <a:r>
              <a:rPr lang="hu-HU" dirty="0" err="1"/>
              <a:t>myset</a:t>
            </a:r>
            <a:endParaRPr lang="hu-HU" dirty="0"/>
          </a:p>
          <a:p>
            <a:pPr marL="742950" lvl="1" indent="-285750"/>
            <a:r>
              <a:rPr lang="hu-HU" dirty="0"/>
              <a:t>Tartalmazás vizsgálata (1/0): </a:t>
            </a:r>
            <a:r>
              <a:rPr lang="hu-HU" dirty="0" err="1"/>
              <a:t>sismember</a:t>
            </a:r>
            <a:r>
              <a:rPr lang="hu-HU" dirty="0"/>
              <a:t> </a:t>
            </a:r>
            <a:r>
              <a:rPr lang="hu-HU" dirty="0" err="1"/>
              <a:t>myset</a:t>
            </a:r>
            <a:r>
              <a:rPr lang="hu-HU" dirty="0"/>
              <a:t> 3</a:t>
            </a:r>
          </a:p>
          <a:p>
            <a:pPr marL="742950" lvl="1" indent="-285750"/>
            <a:r>
              <a:rPr lang="hu-HU" dirty="0"/>
              <a:t>Metszet: </a:t>
            </a:r>
            <a:r>
              <a:rPr lang="hu-HU" dirty="0" err="1"/>
              <a:t>sinter</a:t>
            </a:r>
            <a:r>
              <a:rPr lang="hu-HU" dirty="0"/>
              <a:t> myset1 myset2</a:t>
            </a:r>
          </a:p>
          <a:p>
            <a:pPr marL="742950" lvl="1" indent="-285750"/>
            <a:r>
              <a:rPr lang="hu-HU" dirty="0"/>
              <a:t>Unió: </a:t>
            </a:r>
            <a:r>
              <a:rPr lang="hu-HU" dirty="0" err="1"/>
              <a:t>sunion</a:t>
            </a:r>
            <a:r>
              <a:rPr lang="hu-HU" dirty="0"/>
              <a:t> myset1 myset2</a:t>
            </a:r>
          </a:p>
          <a:p>
            <a:pPr marL="742950" lvl="1" indent="-285750"/>
            <a:r>
              <a:rPr lang="hu-HU" dirty="0"/>
              <a:t>Egyéb halmazműveletek</a:t>
            </a:r>
          </a:p>
          <a:p>
            <a:pPr marL="742950" lvl="1" indent="-285750"/>
            <a:r>
              <a:rPr lang="hu-HU" dirty="0"/>
              <a:t>Egy elem kivétele a halmazból véletlenszerűen: </a:t>
            </a:r>
            <a:r>
              <a:rPr lang="hu-HU" dirty="0" err="1"/>
              <a:t>spop</a:t>
            </a:r>
            <a:r>
              <a:rPr lang="hu-HU" dirty="0"/>
              <a:t> </a:t>
            </a:r>
            <a:r>
              <a:rPr lang="hu-HU" dirty="0" err="1"/>
              <a:t>myset</a:t>
            </a:r>
            <a:endParaRPr lang="hu-HU" dirty="0"/>
          </a:p>
          <a:p>
            <a:pPr marL="742950" lvl="1" indent="-285750"/>
            <a:r>
              <a:rPr lang="hu-HU" dirty="0"/>
              <a:t>Halmaz elemszáma: </a:t>
            </a:r>
            <a:r>
              <a:rPr lang="hu-HU" dirty="0" err="1"/>
              <a:t>scard</a:t>
            </a:r>
            <a:r>
              <a:rPr lang="hu-HU" dirty="0"/>
              <a:t> </a:t>
            </a:r>
            <a:r>
              <a:rPr lang="hu-HU" dirty="0" err="1"/>
              <a:t>myset</a:t>
            </a:r>
            <a:endParaRPr lang="hu-HU" dirty="0"/>
          </a:p>
          <a:p>
            <a:pPr marL="742950" lvl="1" indent="-285750"/>
            <a:r>
              <a:rPr lang="hu-HU" dirty="0"/>
              <a:t>Halmazok unióinak tárolása egy másik halmazban: </a:t>
            </a:r>
            <a:r>
              <a:rPr lang="hu-HU" dirty="0" err="1"/>
              <a:t>sunionstore</a:t>
            </a:r>
            <a:r>
              <a:rPr lang="hu-HU" dirty="0"/>
              <a:t> </a:t>
            </a:r>
            <a:r>
              <a:rPr lang="hu-HU" dirty="0" err="1"/>
              <a:t>result</a:t>
            </a:r>
            <a:r>
              <a:rPr lang="hu-HU" dirty="0"/>
              <a:t> myset1 myset2 myset3</a:t>
            </a:r>
          </a:p>
          <a:p>
            <a:pPr marL="742950" lvl="1" indent="-285750"/>
            <a:r>
              <a:rPr lang="hu-HU" dirty="0"/>
              <a:t>Halmaz másolása: </a:t>
            </a:r>
            <a:r>
              <a:rPr lang="hu-HU" dirty="0" err="1"/>
              <a:t>sunionstore</a:t>
            </a:r>
            <a:r>
              <a:rPr lang="hu-HU" dirty="0"/>
              <a:t> </a:t>
            </a:r>
            <a:r>
              <a:rPr lang="hu-HU" dirty="0" err="1"/>
              <a:t>copy</a:t>
            </a:r>
            <a:r>
              <a:rPr lang="hu-HU" dirty="0"/>
              <a:t> </a:t>
            </a:r>
            <a:r>
              <a:rPr lang="hu-HU" dirty="0" err="1"/>
              <a:t>original</a:t>
            </a:r>
            <a:r>
              <a:rPr lang="hu-HU" dirty="0"/>
              <a:t> (a </a:t>
            </a:r>
            <a:r>
              <a:rPr lang="hu-HU" dirty="0" err="1"/>
              <a:t>sunionstore</a:t>
            </a:r>
            <a:r>
              <a:rPr lang="hu-HU" dirty="0"/>
              <a:t> lemásolja a </a:t>
            </a:r>
            <a:r>
              <a:rPr lang="hu-HU" dirty="0" err="1"/>
              <a:t>copy-ba</a:t>
            </a:r>
            <a:r>
              <a:rPr lang="hu-HU" dirty="0"/>
              <a:t> az utána megadott halmazok unióját; most csak az eredetit adtuk meg, annak az uniója önmaga)</a:t>
            </a:r>
          </a:p>
        </p:txBody>
      </p:sp>
    </p:spTree>
    <p:extLst>
      <p:ext uri="{BB962C8B-B14F-4D97-AF65-F5344CB8AC3E}">
        <p14:creationId xmlns:p14="http://schemas.microsoft.com/office/powerpoint/2010/main" val="3109678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Redis</a:t>
            </a:r>
            <a:r>
              <a:rPr lang="hu-HU" dirty="0"/>
              <a:t> – </a:t>
            </a:r>
            <a:r>
              <a:rPr lang="hu-HU" dirty="0" err="1"/>
              <a:t>Hash</a:t>
            </a:r>
            <a:r>
              <a:rPr lang="hu-HU" dirty="0"/>
              <a:t> </a:t>
            </a:r>
          </a:p>
        </p:txBody>
      </p:sp>
      <p:sp>
        <p:nvSpPr>
          <p:cNvPr id="3" name="Tartalom helye 2"/>
          <p:cNvSpPr>
            <a:spLocks noGrp="1"/>
          </p:cNvSpPr>
          <p:nvPr>
            <p:ph sz="quarter" idx="10"/>
          </p:nvPr>
        </p:nvSpPr>
        <p:spPr/>
        <p:txBody>
          <a:bodyPr>
            <a:normAutofit fontScale="70000" lnSpcReduction="20000"/>
          </a:bodyPr>
          <a:lstStyle/>
          <a:p>
            <a:pPr>
              <a:lnSpc>
                <a:spcPct val="120000"/>
              </a:lnSpc>
            </a:pPr>
            <a:r>
              <a:rPr lang="hu-HU" dirty="0"/>
              <a:t>Kulcs-érték párokat tárol egy kulcs alatt; szótár adatszerkezet</a:t>
            </a:r>
          </a:p>
          <a:p>
            <a:pPr>
              <a:lnSpc>
                <a:spcPct val="120000"/>
              </a:lnSpc>
            </a:pPr>
            <a:r>
              <a:rPr lang="hu-HU" dirty="0"/>
              <a:t>Max 2^32-1 kulcs-érték pár („bejegyzés”)</a:t>
            </a:r>
          </a:p>
          <a:p>
            <a:pPr>
              <a:lnSpc>
                <a:spcPct val="120000"/>
              </a:lnSpc>
            </a:pPr>
            <a:r>
              <a:rPr lang="hu-HU" dirty="0" err="1"/>
              <a:t>hset</a:t>
            </a:r>
            <a:r>
              <a:rPr lang="hu-HU" dirty="0"/>
              <a:t>: beír egy adatpárt a szótárba</a:t>
            </a:r>
          </a:p>
          <a:p>
            <a:pPr>
              <a:lnSpc>
                <a:spcPct val="120000"/>
              </a:lnSpc>
            </a:pPr>
            <a:r>
              <a:rPr lang="hu-HU" dirty="0" err="1"/>
              <a:t>hset</a:t>
            </a:r>
            <a:r>
              <a:rPr lang="hu-HU" dirty="0"/>
              <a:t> </a:t>
            </a:r>
            <a:r>
              <a:rPr lang="hu-HU" dirty="0" err="1"/>
              <a:t>mykey</a:t>
            </a:r>
            <a:r>
              <a:rPr lang="hu-HU" dirty="0"/>
              <a:t> </a:t>
            </a:r>
            <a:r>
              <a:rPr lang="hu-HU" dirty="0" err="1"/>
              <a:t>name</a:t>
            </a:r>
            <a:r>
              <a:rPr lang="hu-HU" dirty="0"/>
              <a:t> </a:t>
            </a:r>
            <a:r>
              <a:rPr lang="hu-HU" dirty="0" err="1"/>
              <a:t>akos</a:t>
            </a:r>
            <a:r>
              <a:rPr lang="hu-HU" dirty="0"/>
              <a:t/>
            </a:r>
            <a:br>
              <a:rPr lang="hu-HU" dirty="0"/>
            </a:br>
            <a:r>
              <a:rPr lang="hu-HU" dirty="0" err="1"/>
              <a:t>hset</a:t>
            </a:r>
            <a:r>
              <a:rPr lang="hu-HU" dirty="0"/>
              <a:t> </a:t>
            </a:r>
            <a:r>
              <a:rPr lang="hu-HU" dirty="0" err="1"/>
              <a:t>mykey</a:t>
            </a:r>
            <a:r>
              <a:rPr lang="hu-HU" dirty="0"/>
              <a:t> </a:t>
            </a:r>
            <a:r>
              <a:rPr lang="hu-HU" dirty="0" err="1"/>
              <a:t>age</a:t>
            </a:r>
            <a:r>
              <a:rPr lang="hu-HU" dirty="0"/>
              <a:t> 24</a:t>
            </a:r>
          </a:p>
          <a:p>
            <a:pPr>
              <a:lnSpc>
                <a:spcPct val="120000"/>
              </a:lnSpc>
            </a:pPr>
            <a:r>
              <a:rPr lang="hu-HU" dirty="0" err="1"/>
              <a:t>hget</a:t>
            </a:r>
            <a:r>
              <a:rPr lang="hu-HU" dirty="0"/>
              <a:t>: lekér egy kulcshoz tartozó értéket a szótárból, ami a megadott </a:t>
            </a:r>
            <a:r>
              <a:rPr lang="hu-HU" dirty="0" err="1"/>
              <a:t>Redis</a:t>
            </a:r>
            <a:r>
              <a:rPr lang="hu-HU" dirty="0"/>
              <a:t> kulcs alatt van</a:t>
            </a:r>
          </a:p>
          <a:p>
            <a:pPr>
              <a:lnSpc>
                <a:spcPct val="120000"/>
              </a:lnSpc>
            </a:pPr>
            <a:r>
              <a:rPr lang="hu-HU" dirty="0" err="1"/>
              <a:t>hget</a:t>
            </a:r>
            <a:r>
              <a:rPr lang="hu-HU" dirty="0"/>
              <a:t> </a:t>
            </a:r>
            <a:r>
              <a:rPr lang="hu-HU" dirty="0" err="1"/>
              <a:t>mykey</a:t>
            </a:r>
            <a:r>
              <a:rPr lang="hu-HU" dirty="0"/>
              <a:t> </a:t>
            </a:r>
            <a:r>
              <a:rPr lang="hu-HU" dirty="0" err="1"/>
              <a:t>name</a:t>
            </a:r>
            <a:r>
              <a:rPr lang="hu-HU" dirty="0"/>
              <a:t> (</a:t>
            </a:r>
            <a:r>
              <a:rPr lang="hu-HU" dirty="0" err="1"/>
              <a:t>akos</a:t>
            </a:r>
            <a:r>
              <a:rPr lang="hu-HU" dirty="0"/>
              <a:t>)</a:t>
            </a:r>
            <a:br>
              <a:rPr lang="hu-HU" dirty="0"/>
            </a:br>
            <a:r>
              <a:rPr lang="hu-HU" dirty="0" err="1"/>
              <a:t>hget</a:t>
            </a:r>
            <a:r>
              <a:rPr lang="hu-HU" dirty="0"/>
              <a:t> </a:t>
            </a:r>
            <a:r>
              <a:rPr lang="hu-HU" dirty="0" err="1"/>
              <a:t>mykey</a:t>
            </a:r>
            <a:r>
              <a:rPr lang="hu-HU" dirty="0"/>
              <a:t> </a:t>
            </a:r>
            <a:r>
              <a:rPr lang="hu-HU" dirty="0" err="1"/>
              <a:t>age</a:t>
            </a:r>
            <a:r>
              <a:rPr lang="hu-HU" dirty="0"/>
              <a:t> (24)</a:t>
            </a:r>
          </a:p>
          <a:p>
            <a:pPr>
              <a:lnSpc>
                <a:spcPct val="120000"/>
              </a:lnSpc>
            </a:pPr>
            <a:r>
              <a:rPr lang="hu-HU" dirty="0" err="1"/>
              <a:t>hmset</a:t>
            </a:r>
            <a:r>
              <a:rPr lang="hu-HU" dirty="0"/>
              <a:t>, </a:t>
            </a:r>
            <a:r>
              <a:rPr lang="hu-HU" dirty="0" err="1"/>
              <a:t>hmget</a:t>
            </a:r>
            <a:r>
              <a:rPr lang="hu-HU" dirty="0"/>
              <a:t>: több kulcs-érték pár beállítása/lekérése</a:t>
            </a:r>
          </a:p>
          <a:p>
            <a:pPr>
              <a:lnSpc>
                <a:spcPct val="120000"/>
              </a:lnSpc>
            </a:pPr>
            <a:r>
              <a:rPr lang="hu-HU" dirty="0" err="1"/>
              <a:t>hgetall</a:t>
            </a:r>
            <a:r>
              <a:rPr lang="hu-HU" dirty="0"/>
              <a:t>: az összes érték lekérdezése</a:t>
            </a:r>
          </a:p>
        </p:txBody>
      </p:sp>
    </p:spTree>
    <p:extLst>
      <p:ext uri="{BB962C8B-B14F-4D97-AF65-F5344CB8AC3E}">
        <p14:creationId xmlns:p14="http://schemas.microsoft.com/office/powerpoint/2010/main" val="241123975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Sorted</a:t>
            </a:r>
            <a:r>
              <a:rPr lang="hu-HU" dirty="0"/>
              <a:t> </a:t>
            </a:r>
            <a:r>
              <a:rPr lang="hu-HU" dirty="0" err="1"/>
              <a:t>set</a:t>
            </a:r>
            <a:endParaRPr lang="hu-HU" dirty="0"/>
          </a:p>
        </p:txBody>
      </p:sp>
      <p:sp>
        <p:nvSpPr>
          <p:cNvPr id="6" name="Tartalom helye 5"/>
          <p:cNvSpPr>
            <a:spLocks noGrp="1"/>
          </p:cNvSpPr>
          <p:nvPr>
            <p:ph sz="quarter" idx="10"/>
          </p:nvPr>
        </p:nvSpPr>
        <p:spPr/>
        <p:txBody>
          <a:bodyPr>
            <a:normAutofit fontScale="70000" lnSpcReduction="20000"/>
          </a:bodyPr>
          <a:lstStyle/>
          <a:p>
            <a:pPr>
              <a:lnSpc>
                <a:spcPct val="120000"/>
              </a:lnSpc>
            </a:pPr>
            <a:r>
              <a:rPr lang="hu-HU" dirty="0" err="1"/>
              <a:t>Sethez</a:t>
            </a:r>
            <a:r>
              <a:rPr lang="hu-HU" dirty="0"/>
              <a:t> hasonlóan elemeket tartalmaz ismétlődés nélkül</a:t>
            </a:r>
          </a:p>
          <a:p>
            <a:pPr>
              <a:lnSpc>
                <a:spcPct val="120000"/>
              </a:lnSpc>
            </a:pPr>
            <a:r>
              <a:rPr lang="hu-HU" dirty="0"/>
              <a:t>De minden elemhez tartozik egy pontszám, ez alapján kerülnek az elemek rendezésre</a:t>
            </a:r>
          </a:p>
          <a:p>
            <a:pPr>
              <a:lnSpc>
                <a:spcPct val="120000"/>
              </a:lnSpc>
            </a:pPr>
            <a:r>
              <a:rPr lang="hu-HU" dirty="0"/>
              <a:t>Legkisebb az elején, legnagyobb a végén</a:t>
            </a:r>
          </a:p>
          <a:p>
            <a:pPr>
              <a:lnSpc>
                <a:spcPct val="120000"/>
              </a:lnSpc>
            </a:pPr>
            <a:r>
              <a:rPr lang="hu-HU" dirty="0"/>
              <a:t>O(</a:t>
            </a:r>
            <a:r>
              <a:rPr lang="hu-HU" dirty="0" err="1"/>
              <a:t>logn</a:t>
            </a:r>
            <a:r>
              <a:rPr lang="hu-HU" dirty="0"/>
              <a:t>) hozzáadás, törlés, keresés (~bináris keresés a rendezés miatt)</a:t>
            </a:r>
          </a:p>
          <a:p>
            <a:pPr>
              <a:lnSpc>
                <a:spcPct val="120000"/>
              </a:lnSpc>
            </a:pPr>
            <a:r>
              <a:rPr lang="hu-HU" dirty="0"/>
              <a:t>Összefüggő darabokat is rendezve vesszük ki és nem utólag rendezzük, így ez is gyors</a:t>
            </a:r>
          </a:p>
          <a:p>
            <a:pPr>
              <a:lnSpc>
                <a:spcPct val="120000"/>
              </a:lnSpc>
            </a:pPr>
            <a:r>
              <a:rPr lang="hu-HU" dirty="0"/>
              <a:t>De itt akár a </a:t>
            </a:r>
            <a:r>
              <a:rPr lang="hu-HU" dirty="0" err="1"/>
              <a:t>set</a:t>
            </a:r>
            <a:r>
              <a:rPr lang="hu-HU" dirty="0"/>
              <a:t> közepén lévő elemeket is gyorsan elérjük</a:t>
            </a:r>
          </a:p>
          <a:p>
            <a:pPr>
              <a:lnSpc>
                <a:spcPct val="120000"/>
              </a:lnSpc>
            </a:pPr>
            <a:r>
              <a:rPr lang="hu-HU" dirty="0"/>
              <a:t>Gyakori alkalmazási lehetőségek:</a:t>
            </a:r>
          </a:p>
          <a:p>
            <a:pPr lvl="1">
              <a:lnSpc>
                <a:spcPct val="120000"/>
              </a:lnSpc>
            </a:pPr>
            <a:r>
              <a:rPr lang="hu-HU" dirty="0"/>
              <a:t>Valamilyen pontszám nyilvántartása felhasználókhoz</a:t>
            </a:r>
          </a:p>
          <a:p>
            <a:pPr lvl="1">
              <a:lnSpc>
                <a:spcPct val="120000"/>
              </a:lnSpc>
            </a:pPr>
            <a:r>
              <a:rPr lang="hu-HU" dirty="0"/>
              <a:t>Indexként szolgálhat más adatok fölé; a keresés kulcsát kell megadni pontszámnak az elemekhez</a:t>
            </a:r>
          </a:p>
        </p:txBody>
      </p:sp>
    </p:spTree>
    <p:extLst>
      <p:ext uri="{BB962C8B-B14F-4D97-AF65-F5344CB8AC3E}">
        <p14:creationId xmlns:p14="http://schemas.microsoft.com/office/powerpoint/2010/main" val="181344505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Bitmap </a:t>
            </a:r>
          </a:p>
        </p:txBody>
      </p:sp>
      <p:sp>
        <p:nvSpPr>
          <p:cNvPr id="6" name="Tartalom helye 5"/>
          <p:cNvSpPr>
            <a:spLocks noGrp="1"/>
          </p:cNvSpPr>
          <p:nvPr>
            <p:ph sz="quarter" idx="10"/>
          </p:nvPr>
        </p:nvSpPr>
        <p:spPr/>
        <p:txBody>
          <a:bodyPr>
            <a:normAutofit fontScale="92500"/>
          </a:bodyPr>
          <a:lstStyle/>
          <a:p>
            <a:pPr marL="742950" lvl="1" indent="-285750"/>
            <a:r>
              <a:rPr lang="hu-HU" dirty="0"/>
              <a:t>A bitmap adattípus lényegében csak alias a </a:t>
            </a:r>
            <a:r>
              <a:rPr lang="hu-HU" dirty="0" err="1"/>
              <a:t>string</a:t>
            </a:r>
            <a:r>
              <a:rPr lang="hu-HU" dirty="0"/>
              <a:t> típusra úgy, hogy van rá definiálva néhány bit-orientált művelet (emlékeztető: a </a:t>
            </a:r>
            <a:r>
              <a:rPr lang="hu-HU" dirty="0" err="1"/>
              <a:t>string</a:t>
            </a:r>
            <a:r>
              <a:rPr lang="hu-HU" dirty="0"/>
              <a:t> </a:t>
            </a:r>
            <a:r>
              <a:rPr lang="hu-HU" dirty="0" err="1"/>
              <a:t>binary-safe</a:t>
            </a:r>
            <a:r>
              <a:rPr lang="hu-HU" dirty="0"/>
              <a:t>, azaz tetszőleges bájtsorozatot tárolhat)</a:t>
            </a:r>
          </a:p>
          <a:p>
            <a:pPr marL="742950" lvl="1" indent="-285750"/>
            <a:r>
              <a:rPr lang="hu-HU" dirty="0"/>
              <a:t>Lényegében egy 512 MB méretű (2^32 méretű) </a:t>
            </a:r>
            <a:r>
              <a:rPr lang="hu-HU" dirty="0" err="1"/>
              <a:t>blob-ot</a:t>
            </a:r>
            <a:r>
              <a:rPr lang="hu-HU" dirty="0"/>
              <a:t> kapunk, amiben az egyes biteket tetszőlegesen állítgathatjuk és végezhetünk velük műveleteket</a:t>
            </a:r>
          </a:p>
          <a:p>
            <a:pPr marL="742950" lvl="1" indent="-285750"/>
            <a:r>
              <a:rPr lang="hu-HU" dirty="0"/>
              <a:t>Szokásos bitműveletek:</a:t>
            </a:r>
          </a:p>
          <a:p>
            <a:pPr marL="1200150" lvl="2" indent="-285750"/>
            <a:r>
              <a:rPr lang="hu-HU" dirty="0" err="1"/>
              <a:t>setbit</a:t>
            </a:r>
            <a:r>
              <a:rPr lang="hu-HU" dirty="0"/>
              <a:t> </a:t>
            </a:r>
            <a:r>
              <a:rPr lang="hu-HU" dirty="0" err="1"/>
              <a:t>key</a:t>
            </a:r>
            <a:r>
              <a:rPr lang="hu-HU" dirty="0"/>
              <a:t> 10 1: beállítja a </a:t>
            </a:r>
            <a:r>
              <a:rPr lang="hu-HU" dirty="0" err="1"/>
              <a:t>key</a:t>
            </a:r>
            <a:r>
              <a:rPr lang="hu-HU" dirty="0"/>
              <a:t> </a:t>
            </a:r>
            <a:r>
              <a:rPr lang="hu-HU" dirty="0" err="1"/>
              <a:t>blob</a:t>
            </a:r>
            <a:r>
              <a:rPr lang="hu-HU" dirty="0"/>
              <a:t> 10. bitjét 1-re</a:t>
            </a:r>
          </a:p>
          <a:p>
            <a:pPr marL="1200150" lvl="2" indent="-285750"/>
            <a:r>
              <a:rPr lang="hu-HU" dirty="0" err="1"/>
              <a:t>getbit</a:t>
            </a:r>
            <a:r>
              <a:rPr lang="hu-HU" dirty="0"/>
              <a:t> </a:t>
            </a:r>
            <a:r>
              <a:rPr lang="hu-HU" dirty="0" err="1"/>
              <a:t>key</a:t>
            </a:r>
            <a:r>
              <a:rPr lang="hu-HU" dirty="0"/>
              <a:t> 10: visszaadja a </a:t>
            </a:r>
            <a:r>
              <a:rPr lang="hu-HU" dirty="0" err="1"/>
              <a:t>key</a:t>
            </a:r>
            <a:r>
              <a:rPr lang="hu-HU" dirty="0"/>
              <a:t> 10. bitjét</a:t>
            </a:r>
          </a:p>
          <a:p>
            <a:pPr marL="1200150" lvl="2" indent="-285750"/>
            <a:r>
              <a:rPr lang="hu-HU" dirty="0" err="1"/>
              <a:t>bitcount</a:t>
            </a:r>
            <a:r>
              <a:rPr lang="hu-HU" dirty="0"/>
              <a:t> </a:t>
            </a:r>
            <a:r>
              <a:rPr lang="hu-HU" dirty="0" err="1"/>
              <a:t>key</a:t>
            </a:r>
            <a:r>
              <a:rPr lang="hu-HU" dirty="0"/>
              <a:t>: megadja, hogy hány bit van 1-re állítva a kulcs alatt</a:t>
            </a:r>
          </a:p>
          <a:p>
            <a:pPr marL="1200150" lvl="2" indent="-285750"/>
            <a:r>
              <a:rPr lang="hu-HU" dirty="0" err="1"/>
              <a:t>bitop</a:t>
            </a:r>
            <a:r>
              <a:rPr lang="hu-HU" dirty="0"/>
              <a:t> and key1 key2: </a:t>
            </a:r>
            <a:r>
              <a:rPr lang="hu-HU" dirty="0" err="1"/>
              <a:t>bitenkénti</a:t>
            </a:r>
            <a:r>
              <a:rPr lang="hu-HU" dirty="0"/>
              <a:t> ÉS művelet a két kulcs között</a:t>
            </a:r>
          </a:p>
          <a:p>
            <a:pPr marL="1200150" lvl="2" indent="-285750"/>
            <a:r>
              <a:rPr lang="hu-HU" dirty="0" err="1"/>
              <a:t>bitop</a:t>
            </a:r>
            <a:r>
              <a:rPr lang="hu-HU" dirty="0"/>
              <a:t> </a:t>
            </a:r>
            <a:r>
              <a:rPr lang="hu-HU" dirty="0" err="1"/>
              <a:t>or</a:t>
            </a:r>
            <a:r>
              <a:rPr lang="hu-HU" dirty="0"/>
              <a:t> key1 key2: </a:t>
            </a:r>
            <a:r>
              <a:rPr lang="hu-HU" dirty="0" err="1"/>
              <a:t>bitenkénti</a:t>
            </a:r>
            <a:r>
              <a:rPr lang="hu-HU" dirty="0"/>
              <a:t> VAGY művelet a két kulcs között</a:t>
            </a:r>
          </a:p>
          <a:p>
            <a:pPr marL="742950" lvl="1" indent="-285750"/>
            <a:r>
              <a:rPr lang="hu-HU" dirty="0"/>
              <a:t>Gyakori felhasználási esetek:</a:t>
            </a:r>
          </a:p>
          <a:p>
            <a:pPr marL="1200150" lvl="2" indent="-285750"/>
            <a:r>
              <a:rPr lang="hu-HU" dirty="0"/>
              <a:t>Sok, logikai jellegű információ tárolása kis helyen (pl.: jogosultságok)</a:t>
            </a:r>
          </a:p>
          <a:p>
            <a:endParaRPr lang="hu-HU" dirty="0"/>
          </a:p>
        </p:txBody>
      </p:sp>
    </p:spTree>
    <p:extLst>
      <p:ext uri="{BB962C8B-B14F-4D97-AF65-F5344CB8AC3E}">
        <p14:creationId xmlns:p14="http://schemas.microsoft.com/office/powerpoint/2010/main" val="12954551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Hyperloglog</a:t>
            </a:r>
            <a:r>
              <a:rPr lang="hu-HU" dirty="0"/>
              <a:t> </a:t>
            </a:r>
          </a:p>
        </p:txBody>
      </p:sp>
      <p:sp>
        <p:nvSpPr>
          <p:cNvPr id="6" name="Tartalom helye 5"/>
          <p:cNvSpPr>
            <a:spLocks noGrp="1"/>
          </p:cNvSpPr>
          <p:nvPr>
            <p:ph sz="quarter" idx="10"/>
          </p:nvPr>
        </p:nvSpPr>
        <p:spPr/>
        <p:txBody>
          <a:bodyPr>
            <a:normAutofit fontScale="92500" lnSpcReduction="20000"/>
          </a:bodyPr>
          <a:lstStyle/>
          <a:p>
            <a:pPr marL="742950" lvl="1" indent="-285750"/>
            <a:r>
              <a:rPr lang="hu-HU" dirty="0"/>
              <a:t>Speciálisan kódolt </a:t>
            </a:r>
            <a:r>
              <a:rPr lang="hu-HU" dirty="0" err="1"/>
              <a:t>stringek</a:t>
            </a:r>
            <a:endParaRPr lang="hu-HU" dirty="0"/>
          </a:p>
          <a:p>
            <a:pPr marL="742950" lvl="1" indent="-285750"/>
            <a:r>
              <a:rPr lang="hu-HU" dirty="0"/>
              <a:t>Halmazok számosságának a becslésére szánt adatszerkezet (próbáljuk megbecsülni, hogy hány különböző darab van valamiből)</a:t>
            </a:r>
          </a:p>
          <a:p>
            <a:pPr marL="742950" lvl="1" indent="-285750"/>
            <a:r>
              <a:rPr lang="hu-HU" dirty="0"/>
              <a:t>Általános probléma: ha azt akarom tárolni, hogy hány különböző elemem van, akkor az elemek számával arányos memóriára van szükségem (hiszen tárolnom kell az eddigi különböző elemeket, hogy meg tudjam mondani, hogy a következő is az-e)</a:t>
            </a:r>
          </a:p>
          <a:p>
            <a:pPr marL="742950" lvl="1" indent="-285750"/>
            <a:r>
              <a:rPr lang="hu-HU" dirty="0"/>
              <a:t>Speciális algoritmusok, amik memóriát spórolnak, de persze romolhat a pontosság</a:t>
            </a:r>
          </a:p>
          <a:p>
            <a:pPr marL="742950" lvl="1" indent="-285750"/>
            <a:r>
              <a:rPr lang="hu-HU" dirty="0" err="1"/>
              <a:t>Redis</a:t>
            </a:r>
            <a:r>
              <a:rPr lang="hu-HU" dirty="0"/>
              <a:t> implementáció: </a:t>
            </a:r>
            <a:r>
              <a:rPr lang="hu-HU" dirty="0" err="1"/>
              <a:t>max</a:t>
            </a:r>
            <a:r>
              <a:rPr lang="hu-HU" dirty="0"/>
              <a:t> 1% pontatlanság, de legfeljebb 12 kbyte memória</a:t>
            </a:r>
          </a:p>
          <a:p>
            <a:pPr marL="742950" lvl="1" indent="-285750"/>
            <a:r>
              <a:rPr lang="hu-HU" dirty="0"/>
              <a:t>Koncepcionálisan egy olyan </a:t>
            </a:r>
            <a:r>
              <a:rPr lang="hu-HU" dirty="0" err="1"/>
              <a:t>set</a:t>
            </a:r>
            <a:r>
              <a:rPr lang="hu-HU" dirty="0"/>
              <a:t>, ami nem tárolja el valójában az elemeket, de ugyanúgy működik (az add nem adja hozzá kétszer ugyanazt az elemet)</a:t>
            </a:r>
          </a:p>
          <a:p>
            <a:pPr marL="742950" lvl="1" indent="-285750"/>
            <a:r>
              <a:rPr lang="hu-HU" dirty="0"/>
              <a:t>Műveletek:</a:t>
            </a:r>
          </a:p>
          <a:p>
            <a:pPr marL="1200150" lvl="2" indent="-285750"/>
            <a:r>
              <a:rPr lang="hu-HU" dirty="0" err="1"/>
              <a:t>pfadd</a:t>
            </a:r>
            <a:r>
              <a:rPr lang="hu-HU" dirty="0"/>
              <a:t> azokra az elemekre, amiket számolni akarunk</a:t>
            </a:r>
          </a:p>
          <a:p>
            <a:pPr marL="1200150" lvl="2" indent="-285750"/>
            <a:r>
              <a:rPr lang="hu-HU" dirty="0" err="1"/>
              <a:t>pfcount</a:t>
            </a:r>
            <a:r>
              <a:rPr lang="hu-HU" dirty="0"/>
              <a:t> adja vissza a </a:t>
            </a:r>
            <a:r>
              <a:rPr lang="hu-HU" dirty="0" err="1"/>
              <a:t>számosságot</a:t>
            </a:r>
            <a:endParaRPr lang="hu-HU" dirty="0"/>
          </a:p>
          <a:p>
            <a:endParaRPr lang="hu-HU" dirty="0"/>
          </a:p>
        </p:txBody>
      </p:sp>
    </p:spTree>
    <p:extLst>
      <p:ext uri="{BB962C8B-B14F-4D97-AF65-F5344CB8AC3E}">
        <p14:creationId xmlns:p14="http://schemas.microsoft.com/office/powerpoint/2010/main" val="215261106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p:txBody>
          <a:bodyPr/>
          <a:lstStyle/>
          <a:p>
            <a:pPr marL="285750" indent="-285750"/>
            <a:r>
              <a:rPr lang="hu-HU" dirty="0"/>
              <a:t>Azure </a:t>
            </a:r>
            <a:r>
              <a:rPr lang="hu-HU" dirty="0" err="1"/>
              <a:t>Redis</a:t>
            </a:r>
            <a:r>
              <a:rPr lang="hu-HU" dirty="0"/>
              <a:t> Cache</a:t>
            </a:r>
          </a:p>
          <a:p>
            <a:pPr marL="742950" lvl="1" indent="-285750"/>
            <a:r>
              <a:rPr lang="hu-HU" dirty="0"/>
              <a:t>Elosztott, kulcs-érték párokat tároló cache megoldás</a:t>
            </a:r>
          </a:p>
          <a:p>
            <a:pPr marL="742950" lvl="1" indent="-285750"/>
            <a:r>
              <a:rPr lang="hu-HU" dirty="0"/>
              <a:t>Korábbi Azure Cache megoldások kiváltására</a:t>
            </a:r>
          </a:p>
          <a:p>
            <a:pPr marL="285750" indent="-285750"/>
            <a:r>
              <a:rPr lang="hu-HU" dirty="0"/>
              <a:t>Azure </a:t>
            </a:r>
            <a:r>
              <a:rPr lang="hu-HU" dirty="0" err="1"/>
              <a:t>DocumentDB</a:t>
            </a:r>
            <a:endParaRPr lang="hu-HU" dirty="0"/>
          </a:p>
          <a:p>
            <a:pPr marL="742950" lvl="1" indent="-285750"/>
            <a:r>
              <a:rPr lang="hu-HU" dirty="0"/>
              <a:t>„</a:t>
            </a:r>
            <a:r>
              <a:rPr lang="hu-HU" dirty="0" err="1"/>
              <a:t>NoSQL</a:t>
            </a:r>
            <a:r>
              <a:rPr lang="hu-HU" dirty="0"/>
              <a:t> </a:t>
            </a:r>
            <a:r>
              <a:rPr lang="hu-HU" dirty="0" err="1"/>
              <a:t>Database</a:t>
            </a:r>
            <a:r>
              <a:rPr lang="hu-HU" dirty="0"/>
              <a:t> </a:t>
            </a:r>
            <a:r>
              <a:rPr lang="hu-HU" dirty="0" err="1"/>
              <a:t>for</a:t>
            </a:r>
            <a:r>
              <a:rPr lang="hu-HU" dirty="0"/>
              <a:t> JSON”</a:t>
            </a:r>
          </a:p>
          <a:p>
            <a:pPr marL="742950" lvl="1" indent="-285750"/>
            <a:r>
              <a:rPr lang="hu-HU" dirty="0"/>
              <a:t>Natív támogatás az adatbázismotorban JSON-</a:t>
            </a:r>
            <a:r>
              <a:rPr lang="hu-HU" dirty="0" err="1"/>
              <a:t>höz</a:t>
            </a:r>
            <a:r>
              <a:rPr lang="hu-HU" dirty="0"/>
              <a:t> és JavaScripthez</a:t>
            </a:r>
          </a:p>
          <a:p>
            <a:pPr marL="285750" indent="-285750"/>
            <a:r>
              <a:rPr lang="hu-HU" dirty="0"/>
              <a:t>Azure </a:t>
            </a:r>
            <a:r>
              <a:rPr lang="hu-HU" dirty="0" err="1"/>
              <a:t>Search</a:t>
            </a:r>
            <a:endParaRPr lang="hu-HU" dirty="0"/>
          </a:p>
          <a:p>
            <a:pPr marL="742950" lvl="1" indent="-285750"/>
            <a:r>
              <a:rPr lang="hu-HU" dirty="0"/>
              <a:t>Keresőszolgáltatás a saját adatainkhoz</a:t>
            </a:r>
          </a:p>
          <a:p>
            <a:endParaRPr lang="hu-HU" dirty="0"/>
          </a:p>
        </p:txBody>
      </p:sp>
    </p:spTree>
    <p:extLst>
      <p:ext uri="{BB962C8B-B14F-4D97-AF65-F5344CB8AC3E}">
        <p14:creationId xmlns:p14="http://schemas.microsoft.com/office/powerpoint/2010/main" val="41152369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Tranzakciók </a:t>
            </a:r>
          </a:p>
        </p:txBody>
      </p:sp>
      <p:sp>
        <p:nvSpPr>
          <p:cNvPr id="6" name="Tartalom helye 5"/>
          <p:cNvSpPr>
            <a:spLocks noGrp="1"/>
          </p:cNvSpPr>
          <p:nvPr>
            <p:ph sz="quarter" idx="10"/>
          </p:nvPr>
        </p:nvSpPr>
        <p:spPr/>
        <p:txBody>
          <a:bodyPr>
            <a:normAutofit fontScale="77500" lnSpcReduction="20000"/>
          </a:bodyPr>
          <a:lstStyle/>
          <a:p>
            <a:pPr>
              <a:lnSpc>
                <a:spcPct val="120000"/>
              </a:lnSpc>
            </a:pPr>
            <a:r>
              <a:rPr lang="hu-HU" dirty="0"/>
              <a:t>Több parancsot tranzakcióban tudunk futtatni</a:t>
            </a:r>
          </a:p>
          <a:p>
            <a:pPr>
              <a:lnSpc>
                <a:spcPct val="120000"/>
              </a:lnSpc>
            </a:pPr>
            <a:r>
              <a:rPr lang="hu-HU" dirty="0"/>
              <a:t>A parancsok </a:t>
            </a:r>
            <a:r>
              <a:rPr lang="hu-HU" dirty="0" err="1"/>
              <a:t>sorosítódnak</a:t>
            </a:r>
            <a:r>
              <a:rPr lang="hu-HU" dirty="0"/>
              <a:t> és ennek megfelelően szekvenciálisan hajtódnak végre</a:t>
            </a:r>
          </a:p>
          <a:p>
            <a:pPr>
              <a:lnSpc>
                <a:spcPct val="120000"/>
              </a:lnSpc>
            </a:pPr>
            <a:r>
              <a:rPr lang="hu-HU" dirty="0"/>
              <a:t>A tranzakciók atomiak: vagy minden parancs hatása megjelenik, vagy egyiké sem</a:t>
            </a:r>
          </a:p>
          <a:p>
            <a:pPr>
              <a:lnSpc>
                <a:spcPct val="120000"/>
              </a:lnSpc>
            </a:pPr>
            <a:r>
              <a:rPr lang="hu-HU" dirty="0"/>
              <a:t>Tranzakciós parancsok</a:t>
            </a:r>
          </a:p>
          <a:p>
            <a:pPr lvl="1">
              <a:lnSpc>
                <a:spcPct val="120000"/>
              </a:lnSpc>
            </a:pPr>
            <a:r>
              <a:rPr lang="hu-HU" dirty="0"/>
              <a:t>DISCARD</a:t>
            </a:r>
          </a:p>
          <a:p>
            <a:pPr lvl="1">
              <a:lnSpc>
                <a:spcPct val="120000"/>
              </a:lnSpc>
            </a:pPr>
            <a:r>
              <a:rPr lang="hu-HU" dirty="0"/>
              <a:t>EXEC</a:t>
            </a:r>
          </a:p>
          <a:p>
            <a:pPr lvl="1">
              <a:lnSpc>
                <a:spcPct val="120000"/>
              </a:lnSpc>
            </a:pPr>
            <a:r>
              <a:rPr lang="hu-HU" dirty="0"/>
              <a:t>MULTI</a:t>
            </a:r>
          </a:p>
          <a:p>
            <a:pPr lvl="1">
              <a:lnSpc>
                <a:spcPct val="120000"/>
              </a:lnSpc>
            </a:pPr>
            <a:r>
              <a:rPr lang="hu-HU" dirty="0"/>
              <a:t>UNWATCH</a:t>
            </a:r>
          </a:p>
          <a:p>
            <a:pPr lvl="1">
              <a:lnSpc>
                <a:spcPct val="120000"/>
              </a:lnSpc>
            </a:pPr>
            <a:r>
              <a:rPr lang="hu-HU" dirty="0"/>
              <a:t>WATCH</a:t>
            </a:r>
          </a:p>
          <a:p>
            <a:pPr>
              <a:lnSpc>
                <a:spcPct val="120000"/>
              </a:lnSpc>
            </a:pPr>
            <a:endParaRPr lang="hu-HU" dirty="0"/>
          </a:p>
        </p:txBody>
      </p:sp>
    </p:spTree>
    <p:extLst>
      <p:ext uri="{BB962C8B-B14F-4D97-AF65-F5344CB8AC3E}">
        <p14:creationId xmlns:p14="http://schemas.microsoft.com/office/powerpoint/2010/main" val="2500820343"/>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Tranzakciók</a:t>
            </a:r>
          </a:p>
        </p:txBody>
      </p:sp>
      <p:sp>
        <p:nvSpPr>
          <p:cNvPr id="6" name="Tartalom helye 5"/>
          <p:cNvSpPr>
            <a:spLocks noGrp="1"/>
          </p:cNvSpPr>
          <p:nvPr>
            <p:ph sz="quarter" idx="10"/>
          </p:nvPr>
        </p:nvSpPr>
        <p:spPr/>
        <p:txBody>
          <a:bodyPr>
            <a:normAutofit fontScale="92500" lnSpcReduction="10000"/>
          </a:bodyPr>
          <a:lstStyle/>
          <a:p>
            <a:pPr marL="742950" lvl="1" indent="-285750"/>
            <a:r>
              <a:rPr lang="hu-HU" dirty="0"/>
              <a:t>Tranzakciót a MULTI paranccsal indíthatunk. Erre a válasz mindig OK.</a:t>
            </a:r>
          </a:p>
          <a:p>
            <a:pPr marL="742950" lvl="1" indent="-285750"/>
            <a:r>
              <a:rPr lang="hu-HU" dirty="0"/>
              <a:t>Ezután a felhasználó kiadhat több parancsot. Ezek a parancsok nem hajtódnak végre még, a </a:t>
            </a:r>
            <a:r>
              <a:rPr lang="hu-HU" dirty="0" err="1"/>
              <a:t>Redis</a:t>
            </a:r>
            <a:r>
              <a:rPr lang="hu-HU" dirty="0"/>
              <a:t> egyszerűen csak egy sorba rendezi őket össze.</a:t>
            </a:r>
          </a:p>
          <a:p>
            <a:pPr marL="1200150" lvl="2" indent="-285750"/>
            <a:r>
              <a:rPr lang="hu-HU" dirty="0"/>
              <a:t>A parancsok visszatérési értéke ilyenkor QUEUED.</a:t>
            </a:r>
          </a:p>
          <a:p>
            <a:pPr marL="742950" lvl="1" indent="-285750"/>
            <a:r>
              <a:rPr lang="hu-HU" dirty="0"/>
              <a:t>EXEC paranccsal lehet lefuttatni az addig sorba rendezett parancsokat.</a:t>
            </a:r>
          </a:p>
          <a:p>
            <a:pPr marL="1200150" lvl="2" indent="-285750"/>
            <a:r>
              <a:rPr lang="hu-HU" dirty="0"/>
              <a:t>Ennek a visszatérési értéke a végrehajtott parancsok visszatérési értéke a végrehajtás (sorba felvétel) sorrendjében</a:t>
            </a:r>
          </a:p>
          <a:p>
            <a:pPr marL="742950" lvl="1" indent="-285750"/>
            <a:r>
              <a:rPr lang="hu-HU" dirty="0"/>
              <a:t>A DISCARD paranccsal el lehet dobni a parancsokat és kilépni a tranzakcióból</a:t>
            </a:r>
          </a:p>
          <a:p>
            <a:pPr marL="742950" lvl="1" indent="-285750"/>
            <a:endParaRPr lang="hu-HU" dirty="0"/>
          </a:p>
          <a:p>
            <a:pPr marL="742950" lvl="1" indent="-285750"/>
            <a:r>
              <a:rPr lang="hu-HU" dirty="0"/>
              <a:t>Kétféle hiba lehet a tranzakciókon belül:</a:t>
            </a:r>
          </a:p>
          <a:p>
            <a:pPr marL="1200150" lvl="2" indent="-285750"/>
            <a:r>
              <a:rPr lang="hu-HU" dirty="0"/>
              <a:t>EXEC előtt (pl.: egy szintaktikai hibás parancs)</a:t>
            </a:r>
          </a:p>
          <a:p>
            <a:pPr marL="1657350" lvl="3" indent="-285750"/>
            <a:r>
              <a:rPr lang="hu-HU" dirty="0"/>
              <a:t>Ilyenkor a </a:t>
            </a:r>
            <a:r>
              <a:rPr lang="hu-HU" dirty="0" err="1"/>
              <a:t>Redis</a:t>
            </a:r>
            <a:r>
              <a:rPr lang="hu-HU" dirty="0"/>
              <a:t> aktuális verziója hibát ad (nem QUEUED a válasz), de lehet új parancsot hozzáadni; EXEC-</a:t>
            </a:r>
            <a:r>
              <a:rPr lang="hu-HU" dirty="0" err="1"/>
              <a:t>nél</a:t>
            </a:r>
            <a:r>
              <a:rPr lang="hu-HU" dirty="0"/>
              <a:t> viszont hibát dob és így a tranzakció nem fut le</a:t>
            </a:r>
          </a:p>
          <a:p>
            <a:pPr marL="1200150" lvl="2" indent="-285750"/>
            <a:r>
              <a:rPr lang="hu-HU" dirty="0"/>
              <a:t>EXEC után</a:t>
            </a:r>
          </a:p>
          <a:p>
            <a:pPr marL="1657350" lvl="3" indent="-285750"/>
            <a:r>
              <a:rPr lang="hu-HU" b="1" dirty="0"/>
              <a:t>Ilyenkor lefutnak a nem hibás parancsok, a hibásak pedig nem!</a:t>
            </a:r>
          </a:p>
          <a:p>
            <a:pPr marL="1200150" lvl="2" indent="-285750"/>
            <a:endParaRPr lang="hu-HU" dirty="0"/>
          </a:p>
          <a:p>
            <a:endParaRPr lang="hu-HU" dirty="0"/>
          </a:p>
        </p:txBody>
      </p:sp>
    </p:spTree>
    <p:extLst>
      <p:ext uri="{BB962C8B-B14F-4D97-AF65-F5344CB8AC3E}">
        <p14:creationId xmlns:p14="http://schemas.microsoft.com/office/powerpoint/2010/main" val="136085978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Tranzakciók </a:t>
            </a:r>
          </a:p>
        </p:txBody>
      </p:sp>
      <p:sp>
        <p:nvSpPr>
          <p:cNvPr id="6" name="Tartalom helye 5"/>
          <p:cNvSpPr>
            <a:spLocks noGrp="1"/>
          </p:cNvSpPr>
          <p:nvPr>
            <p:ph sz="quarter" idx="10"/>
          </p:nvPr>
        </p:nvSpPr>
        <p:spPr/>
        <p:txBody>
          <a:bodyPr>
            <a:normAutofit fontScale="92500"/>
          </a:bodyPr>
          <a:lstStyle/>
          <a:p>
            <a:pPr marL="742950" lvl="1" indent="-285750"/>
            <a:r>
              <a:rPr lang="hu-HU" dirty="0"/>
              <a:t>Következmény: </a:t>
            </a:r>
            <a:r>
              <a:rPr lang="hu-HU" b="1" dirty="0"/>
              <a:t>Nincs rollback!</a:t>
            </a:r>
          </a:p>
          <a:p>
            <a:pPr marL="742950" lvl="1" indent="-285750"/>
            <a:r>
              <a:rPr lang="hu-HU" dirty="0"/>
              <a:t>Miért?</a:t>
            </a:r>
          </a:p>
          <a:p>
            <a:pPr marL="1200150" lvl="2" indent="-285750"/>
            <a:r>
              <a:rPr lang="hu-HU" dirty="0"/>
              <a:t>A </a:t>
            </a:r>
            <a:r>
              <a:rPr lang="hu-HU" dirty="0" err="1"/>
              <a:t>Redis</a:t>
            </a:r>
            <a:r>
              <a:rPr lang="hu-HU" dirty="0"/>
              <a:t> parancsok csak két dolog miatt hasalhatnak el:</a:t>
            </a:r>
          </a:p>
          <a:p>
            <a:pPr marL="1657350" lvl="3" indent="-285750"/>
            <a:r>
              <a:rPr lang="hu-HU" dirty="0"/>
              <a:t>Hibás szintaxis</a:t>
            </a:r>
          </a:p>
          <a:p>
            <a:pPr marL="1657350" lvl="3" indent="-285750"/>
            <a:r>
              <a:rPr lang="hu-HU" dirty="0"/>
              <a:t>Rossz típusra hívsz meg egy parancsot</a:t>
            </a:r>
          </a:p>
          <a:p>
            <a:pPr marL="1657350" lvl="3" indent="-285750"/>
            <a:r>
              <a:rPr lang="hu-HU" b="1" dirty="0"/>
              <a:t>Csak programozói hibák lehetnek!</a:t>
            </a:r>
          </a:p>
          <a:p>
            <a:pPr marL="1200150" lvl="2" indent="-285750"/>
            <a:r>
              <a:rPr lang="hu-HU" dirty="0"/>
              <a:t>Egyszerűbb a megvalósítás, gyorsabb a működés.</a:t>
            </a:r>
          </a:p>
          <a:p>
            <a:pPr marL="742950" lvl="1" indent="-285750"/>
            <a:r>
              <a:rPr lang="hu-HU" dirty="0"/>
              <a:t>Optimista </a:t>
            </a:r>
            <a:r>
              <a:rPr lang="hu-HU" dirty="0" err="1"/>
              <a:t>konkurrenciakezelés</a:t>
            </a:r>
            <a:r>
              <a:rPr lang="hu-HU" dirty="0"/>
              <a:t>: WATCH</a:t>
            </a:r>
          </a:p>
          <a:p>
            <a:pPr marL="1200150" lvl="2" indent="-285750"/>
            <a:r>
              <a:rPr lang="hu-HU" dirty="0"/>
              <a:t>WATCH </a:t>
            </a:r>
            <a:r>
              <a:rPr lang="hu-HU" dirty="0" err="1"/>
              <a:t>key</a:t>
            </a:r>
            <a:r>
              <a:rPr lang="hu-HU" dirty="0"/>
              <a:t/>
            </a:r>
            <a:br>
              <a:rPr lang="hu-HU" dirty="0"/>
            </a:br>
            <a:r>
              <a:rPr lang="hu-HU" dirty="0" err="1"/>
              <a:t>val</a:t>
            </a:r>
            <a:r>
              <a:rPr lang="hu-HU" dirty="0"/>
              <a:t>=GET </a:t>
            </a:r>
            <a:r>
              <a:rPr lang="hu-HU" dirty="0" err="1"/>
              <a:t>key</a:t>
            </a:r>
            <a:r>
              <a:rPr lang="hu-HU" dirty="0"/>
              <a:t/>
            </a:r>
            <a:br>
              <a:rPr lang="hu-HU" dirty="0"/>
            </a:br>
            <a:r>
              <a:rPr lang="hu-HU" dirty="0" err="1"/>
              <a:t>val</a:t>
            </a:r>
            <a:r>
              <a:rPr lang="hu-HU" dirty="0"/>
              <a:t>=val+1</a:t>
            </a:r>
            <a:br>
              <a:rPr lang="hu-HU" dirty="0"/>
            </a:br>
            <a:r>
              <a:rPr lang="hu-HU" dirty="0"/>
              <a:t>MULTI</a:t>
            </a:r>
            <a:br>
              <a:rPr lang="hu-HU" dirty="0"/>
            </a:br>
            <a:r>
              <a:rPr lang="hu-HU" dirty="0"/>
              <a:t>SET </a:t>
            </a:r>
            <a:r>
              <a:rPr lang="hu-HU" dirty="0" err="1"/>
              <a:t>mykey</a:t>
            </a:r>
            <a:r>
              <a:rPr lang="hu-HU" dirty="0"/>
              <a:t> $</a:t>
            </a:r>
            <a:r>
              <a:rPr lang="hu-HU" dirty="0" err="1"/>
              <a:t>val</a:t>
            </a:r>
            <a:r>
              <a:rPr lang="hu-HU" dirty="0"/>
              <a:t/>
            </a:r>
            <a:br>
              <a:rPr lang="hu-HU" dirty="0"/>
            </a:br>
            <a:r>
              <a:rPr lang="hu-HU" dirty="0"/>
              <a:t>EXEC</a:t>
            </a:r>
          </a:p>
          <a:p>
            <a:pPr marL="1200150" lvl="2" indent="-285750"/>
            <a:r>
              <a:rPr lang="hu-HU" dirty="0"/>
              <a:t>Ha a WATCH és az EXEC hívás között módosul a </a:t>
            </a:r>
            <a:r>
              <a:rPr lang="hu-HU" dirty="0" err="1"/>
              <a:t>mykey</a:t>
            </a:r>
            <a:r>
              <a:rPr lang="hu-HU" dirty="0"/>
              <a:t> értéke, a tranzakció hibára fut EXEC-</a:t>
            </a:r>
            <a:r>
              <a:rPr lang="hu-HU" dirty="0" err="1"/>
              <a:t>nél</a:t>
            </a:r>
            <a:endParaRPr lang="hu-HU" dirty="0"/>
          </a:p>
          <a:p>
            <a:pPr marL="1200150" lvl="2" indent="-285750"/>
            <a:endParaRPr lang="hu-HU" dirty="0"/>
          </a:p>
          <a:p>
            <a:endParaRPr lang="hu-HU" dirty="0"/>
          </a:p>
        </p:txBody>
      </p:sp>
    </p:spTree>
    <p:extLst>
      <p:ext uri="{BB962C8B-B14F-4D97-AF65-F5344CB8AC3E}">
        <p14:creationId xmlns:p14="http://schemas.microsoft.com/office/powerpoint/2010/main" val="132897006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Replikáció </a:t>
            </a:r>
          </a:p>
        </p:txBody>
      </p:sp>
      <p:sp>
        <p:nvSpPr>
          <p:cNvPr id="6" name="Tartalom helye 5"/>
          <p:cNvSpPr>
            <a:spLocks noGrp="1"/>
          </p:cNvSpPr>
          <p:nvPr>
            <p:ph sz="quarter" idx="10"/>
          </p:nvPr>
        </p:nvSpPr>
        <p:spPr/>
        <p:txBody>
          <a:bodyPr>
            <a:normAutofit fontScale="92500" lnSpcReduction="10000"/>
          </a:bodyPr>
          <a:lstStyle/>
          <a:p>
            <a:pPr marL="742950" lvl="1" indent="-285750"/>
            <a:r>
              <a:rPr lang="hu-HU" dirty="0"/>
              <a:t>Aszinkron </a:t>
            </a:r>
            <a:r>
              <a:rPr lang="hu-HU" dirty="0" err="1"/>
              <a:t>master-slave</a:t>
            </a:r>
            <a:r>
              <a:rPr lang="hu-HU" dirty="0"/>
              <a:t> replikáció; egy </a:t>
            </a:r>
            <a:r>
              <a:rPr lang="hu-HU" dirty="0" err="1"/>
              <a:t>masterhez</a:t>
            </a:r>
            <a:r>
              <a:rPr lang="hu-HU" dirty="0"/>
              <a:t> több </a:t>
            </a:r>
            <a:r>
              <a:rPr lang="hu-HU" dirty="0" err="1"/>
              <a:t>slave</a:t>
            </a:r>
            <a:r>
              <a:rPr lang="hu-HU" dirty="0"/>
              <a:t> tartozhat; a </a:t>
            </a:r>
            <a:r>
              <a:rPr lang="hu-HU" dirty="0" err="1"/>
              <a:t>master</a:t>
            </a:r>
            <a:r>
              <a:rPr lang="hu-HU" dirty="0"/>
              <a:t> akkor is kiszolgálja a beérkező kéréseket, ha egy </a:t>
            </a:r>
            <a:r>
              <a:rPr lang="hu-HU" dirty="0" err="1"/>
              <a:t>slave</a:t>
            </a:r>
            <a:r>
              <a:rPr lang="hu-HU" dirty="0"/>
              <a:t> éppen szinkronizál</a:t>
            </a:r>
          </a:p>
          <a:p>
            <a:pPr marL="742950" lvl="1" indent="-285750"/>
            <a:r>
              <a:rPr lang="hu-HU" dirty="0"/>
              <a:t>A </a:t>
            </a:r>
            <a:r>
              <a:rPr lang="hu-HU" dirty="0" err="1"/>
              <a:t>slave</a:t>
            </a:r>
            <a:r>
              <a:rPr lang="hu-HU" dirty="0"/>
              <a:t> oldalon sincs blokkolás, ez is tud kéréseket kiszolgálni szinkronizálás közben a meglévő adatszerkezetre nézve (amikor a szinkronizálásnak vége, akkor viszont egy rövid ideig blokkol, amíg az új adatokat betölti a régi helyett)</a:t>
            </a:r>
          </a:p>
          <a:p>
            <a:pPr marL="742950" lvl="1" indent="-285750"/>
            <a:r>
              <a:rPr lang="hu-HU" dirty="0"/>
              <a:t>A </a:t>
            </a:r>
            <a:r>
              <a:rPr lang="hu-HU" dirty="0" err="1"/>
              <a:t>slave-ek</a:t>
            </a:r>
            <a:r>
              <a:rPr lang="hu-HU" dirty="0"/>
              <a:t> akár egymáshoz is kapcsolódhatnak</a:t>
            </a:r>
          </a:p>
          <a:p>
            <a:pPr marL="742950" lvl="1" indent="-285750"/>
            <a:r>
              <a:rPr lang="hu-HU" dirty="0"/>
              <a:t>A </a:t>
            </a:r>
            <a:r>
              <a:rPr lang="hu-HU" dirty="0" err="1"/>
              <a:t>slave-ek</a:t>
            </a:r>
            <a:r>
              <a:rPr lang="hu-HU" dirty="0"/>
              <a:t> alapértelmezetten csak olvashatóak</a:t>
            </a:r>
          </a:p>
          <a:p>
            <a:pPr marL="742950" lvl="1" indent="-285750"/>
            <a:r>
              <a:rPr lang="hu-HU" dirty="0"/>
              <a:t>A </a:t>
            </a:r>
            <a:r>
              <a:rPr lang="hu-HU" dirty="0" err="1"/>
              <a:t>szinkronizáció</a:t>
            </a:r>
            <a:r>
              <a:rPr lang="hu-HU" dirty="0"/>
              <a:t> inkrementálisan is történhet (</a:t>
            </a:r>
            <a:r>
              <a:rPr lang="hu-HU" dirty="0" err="1"/>
              <a:t>partial</a:t>
            </a:r>
            <a:r>
              <a:rPr lang="hu-HU" dirty="0"/>
              <a:t> </a:t>
            </a:r>
            <a:r>
              <a:rPr lang="hu-HU" dirty="0" err="1"/>
              <a:t>resynchronization</a:t>
            </a:r>
            <a:r>
              <a:rPr lang="hu-HU" dirty="0"/>
              <a:t>)</a:t>
            </a:r>
          </a:p>
          <a:p>
            <a:pPr marL="742950" lvl="1" indent="-285750"/>
            <a:r>
              <a:rPr lang="hu-HU" dirty="0"/>
              <a:t>Fontos, hogy ilyen esetekben kapcsoljuk be a </a:t>
            </a:r>
            <a:r>
              <a:rPr lang="hu-HU" dirty="0" err="1"/>
              <a:t>perzisztenciát</a:t>
            </a:r>
            <a:r>
              <a:rPr lang="hu-HU" dirty="0"/>
              <a:t> a </a:t>
            </a:r>
            <a:r>
              <a:rPr lang="hu-HU" dirty="0" err="1"/>
              <a:t>masteren</a:t>
            </a:r>
            <a:endParaRPr lang="hu-HU" dirty="0"/>
          </a:p>
          <a:p>
            <a:pPr marL="1200150" lvl="2" indent="-285750"/>
            <a:r>
              <a:rPr lang="hu-HU" dirty="0"/>
              <a:t>A </a:t>
            </a:r>
            <a:r>
              <a:rPr lang="hu-HU" dirty="0" err="1"/>
              <a:t>Redis</a:t>
            </a:r>
            <a:r>
              <a:rPr lang="hu-HU" dirty="0"/>
              <a:t> cache tartalmát </a:t>
            </a:r>
            <a:r>
              <a:rPr lang="hu-HU" dirty="0" err="1"/>
              <a:t>perzisztálhatjuk</a:t>
            </a:r>
            <a:r>
              <a:rPr lang="hu-HU" dirty="0"/>
              <a:t> is (ilyenkor ha újraindul a </a:t>
            </a:r>
            <a:r>
              <a:rPr lang="hu-HU" dirty="0" err="1"/>
              <a:t>Redis</a:t>
            </a:r>
            <a:r>
              <a:rPr lang="hu-HU" dirty="0"/>
              <a:t>, akkor a </a:t>
            </a:r>
            <a:r>
              <a:rPr lang="hu-HU" dirty="0" err="1"/>
              <a:t>perzisztált</a:t>
            </a:r>
            <a:r>
              <a:rPr lang="hu-HU" dirty="0"/>
              <a:t> adatokat tölti be)</a:t>
            </a:r>
          </a:p>
          <a:p>
            <a:pPr marL="1200150" lvl="2" indent="-285750"/>
            <a:r>
              <a:rPr lang="hu-HU" dirty="0"/>
              <a:t>Ha nem </a:t>
            </a:r>
            <a:r>
              <a:rPr lang="hu-HU" dirty="0" err="1"/>
              <a:t>perzisztálunk</a:t>
            </a:r>
            <a:r>
              <a:rPr lang="hu-HU" dirty="0"/>
              <a:t> a </a:t>
            </a:r>
            <a:r>
              <a:rPr lang="hu-HU" dirty="0" err="1"/>
              <a:t>masteren</a:t>
            </a:r>
            <a:r>
              <a:rPr lang="hu-HU" dirty="0"/>
              <a:t>, akkor ha az újraindul, akkor üres lesz az adatszerkezet</a:t>
            </a:r>
          </a:p>
          <a:p>
            <a:pPr marL="1200150" lvl="2" indent="-285750"/>
            <a:r>
              <a:rPr lang="hu-HU" dirty="0"/>
              <a:t>Ezt pedig idővel a </a:t>
            </a:r>
            <a:r>
              <a:rPr lang="hu-HU" dirty="0" err="1"/>
              <a:t>slave-ek</a:t>
            </a:r>
            <a:r>
              <a:rPr lang="hu-HU" dirty="0"/>
              <a:t> megpróbálják leszinkronizálni…</a:t>
            </a:r>
          </a:p>
          <a:p>
            <a:endParaRPr lang="hu-HU" dirty="0"/>
          </a:p>
        </p:txBody>
      </p:sp>
    </p:spTree>
    <p:extLst>
      <p:ext uri="{BB962C8B-B14F-4D97-AF65-F5344CB8AC3E}">
        <p14:creationId xmlns:p14="http://schemas.microsoft.com/office/powerpoint/2010/main" val="353150200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a:t>
            </a:r>
          </a:p>
        </p:txBody>
      </p:sp>
      <p:sp>
        <p:nvSpPr>
          <p:cNvPr id="6" name="Tartalom helye 5"/>
          <p:cNvSpPr>
            <a:spLocks noGrp="1"/>
          </p:cNvSpPr>
          <p:nvPr>
            <p:ph sz="quarter" idx="10"/>
          </p:nvPr>
        </p:nvSpPr>
        <p:spPr/>
        <p:txBody>
          <a:bodyPr/>
          <a:lstStyle/>
          <a:p>
            <a:pPr marL="285750" indent="-285750"/>
            <a:r>
              <a:rPr lang="hu-HU" dirty="0"/>
              <a:t>Egyéb hasznos</a:t>
            </a:r>
          </a:p>
          <a:p>
            <a:pPr marL="742950" lvl="1" indent="-285750"/>
            <a:r>
              <a:rPr lang="hu-HU" dirty="0"/>
              <a:t>LUA </a:t>
            </a:r>
            <a:r>
              <a:rPr lang="hu-HU" dirty="0" err="1"/>
              <a:t>szkripteket</a:t>
            </a:r>
            <a:r>
              <a:rPr lang="hu-HU" dirty="0"/>
              <a:t> natívan tud futtatni</a:t>
            </a:r>
          </a:p>
          <a:p>
            <a:pPr marL="742950" lvl="1" indent="-285750"/>
            <a:r>
              <a:rPr lang="hu-HU" dirty="0"/>
              <a:t>Van konverzió LUA és </a:t>
            </a:r>
            <a:r>
              <a:rPr lang="hu-HU" dirty="0" err="1"/>
              <a:t>Redis</a:t>
            </a:r>
            <a:r>
              <a:rPr lang="hu-HU" dirty="0"/>
              <a:t> típusok között</a:t>
            </a:r>
          </a:p>
          <a:p>
            <a:pPr marL="742950" lvl="1" indent="-285750"/>
            <a:r>
              <a:rPr lang="hu-HU" dirty="0"/>
              <a:t>Bonyolultabb feladatokat kényelmesebb (lehet) így megoldani</a:t>
            </a:r>
          </a:p>
          <a:p>
            <a:pPr marL="285750" indent="-285750"/>
            <a:r>
              <a:rPr lang="hu-HU" dirty="0"/>
              <a:t>Pub/</a:t>
            </a:r>
            <a:r>
              <a:rPr lang="hu-HU" dirty="0" err="1"/>
              <a:t>Sub</a:t>
            </a:r>
            <a:endParaRPr lang="hu-HU" dirty="0"/>
          </a:p>
          <a:p>
            <a:pPr marL="742950" lvl="1" indent="-285750"/>
            <a:r>
              <a:rPr lang="hu-HU" dirty="0"/>
              <a:t>A </a:t>
            </a:r>
            <a:r>
              <a:rPr lang="hu-HU" dirty="0" err="1"/>
              <a:t>Redis</a:t>
            </a:r>
            <a:r>
              <a:rPr lang="hu-HU" dirty="0"/>
              <a:t> implementálja a Publisher/</a:t>
            </a:r>
            <a:r>
              <a:rPr lang="hu-HU" dirty="0" err="1"/>
              <a:t>Subscriber</a:t>
            </a:r>
            <a:r>
              <a:rPr lang="hu-HU" dirty="0"/>
              <a:t> mintát is</a:t>
            </a:r>
          </a:p>
          <a:p>
            <a:pPr marL="742950" lvl="1" indent="-285750"/>
            <a:r>
              <a:rPr lang="hu-HU" dirty="0"/>
              <a:t>Létrehozhatunk csatornákat</a:t>
            </a:r>
          </a:p>
          <a:p>
            <a:pPr marL="742950" lvl="1" indent="-285750"/>
            <a:r>
              <a:rPr lang="hu-HU" dirty="0"/>
              <a:t>Ezekre feliratkozhatunk</a:t>
            </a:r>
          </a:p>
          <a:p>
            <a:pPr marL="742950" lvl="1" indent="-285750"/>
            <a:r>
              <a:rPr lang="hu-HU" dirty="0"/>
              <a:t>A csatornákra küldhetünk üzeneteket</a:t>
            </a:r>
          </a:p>
          <a:p>
            <a:pPr marL="742950" lvl="1" indent="-285750"/>
            <a:r>
              <a:rPr lang="hu-HU" dirty="0"/>
              <a:t>Ezeket megkapják azok, akik feliratkoztak</a:t>
            </a:r>
          </a:p>
          <a:p>
            <a:pPr marL="1200150" lvl="2" indent="-285750"/>
            <a:endParaRPr lang="hu-HU" dirty="0"/>
          </a:p>
          <a:p>
            <a:pPr marL="0" indent="0">
              <a:buNone/>
            </a:pPr>
            <a:endParaRPr lang="hu-HU" dirty="0"/>
          </a:p>
        </p:txBody>
      </p:sp>
    </p:spTree>
    <p:extLst>
      <p:ext uri="{BB962C8B-B14F-4D97-AF65-F5344CB8AC3E}">
        <p14:creationId xmlns:p14="http://schemas.microsoft.com/office/powerpoint/2010/main" val="132750468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Mitől Azure? </a:t>
            </a:r>
          </a:p>
        </p:txBody>
      </p:sp>
      <p:sp>
        <p:nvSpPr>
          <p:cNvPr id="6" name="Tartalom helye 5"/>
          <p:cNvSpPr>
            <a:spLocks noGrp="1"/>
          </p:cNvSpPr>
          <p:nvPr>
            <p:ph sz="quarter" idx="10"/>
          </p:nvPr>
        </p:nvSpPr>
        <p:spPr/>
        <p:txBody>
          <a:bodyPr>
            <a:normAutofit lnSpcReduction="10000"/>
          </a:bodyPr>
          <a:lstStyle/>
          <a:p>
            <a:pPr marL="0" indent="0">
              <a:buNone/>
            </a:pPr>
            <a:r>
              <a:rPr lang="hu-HU" dirty="0" smtClean="0"/>
              <a:t>A </a:t>
            </a:r>
            <a:r>
              <a:rPr lang="hu-HU" dirty="0" err="1" smtClean="0"/>
              <a:t>Redis</a:t>
            </a:r>
            <a:r>
              <a:rPr lang="hu-HU" dirty="0" smtClean="0"/>
              <a:t> valójában egy szoftver is, amit telepíteni kell. Hálózati forgalmat bonyolít, tárhely kell neki (</a:t>
            </a:r>
            <a:r>
              <a:rPr lang="hu-HU" dirty="0" err="1" smtClean="0"/>
              <a:t>perzisztencia</a:t>
            </a:r>
            <a:r>
              <a:rPr lang="hu-HU" dirty="0" smtClean="0"/>
              <a:t> miatt) stb. </a:t>
            </a:r>
            <a:r>
              <a:rPr lang="hu-HU" dirty="0"/>
              <a:t>E</a:t>
            </a:r>
            <a:r>
              <a:rPr lang="hu-HU" dirty="0" smtClean="0"/>
              <a:t>zeket az üzemeltetési </a:t>
            </a:r>
            <a:r>
              <a:rPr lang="hu-HU" dirty="0" err="1" smtClean="0"/>
              <a:t>költésgeket</a:t>
            </a:r>
            <a:r>
              <a:rPr lang="hu-HU" dirty="0" smtClean="0"/>
              <a:t> próbáljuk meg csökkenteni a felhőben:</a:t>
            </a:r>
          </a:p>
          <a:p>
            <a:r>
              <a:rPr lang="hu-HU" dirty="0" err="1" smtClean="0"/>
              <a:t>PaaS</a:t>
            </a:r>
            <a:r>
              <a:rPr lang="hu-HU" dirty="0" smtClean="0"/>
              <a:t> megoldások</a:t>
            </a:r>
          </a:p>
          <a:p>
            <a:pPr lvl="1"/>
            <a:r>
              <a:rPr lang="hu-HU" dirty="0" smtClean="0"/>
              <a:t>Készen telepített szolgáltatást kapok, én lényegében csak a végpontot látom</a:t>
            </a:r>
          </a:p>
          <a:p>
            <a:r>
              <a:rPr lang="hu-HU" dirty="0" err="1"/>
              <a:t>IaaS</a:t>
            </a:r>
            <a:r>
              <a:rPr lang="hu-HU" dirty="0"/>
              <a:t> megoldások</a:t>
            </a:r>
          </a:p>
          <a:p>
            <a:pPr lvl="1"/>
            <a:r>
              <a:rPr lang="hu-HU" dirty="0"/>
              <a:t>Van egy VM és telepítem rá a </a:t>
            </a:r>
            <a:r>
              <a:rPr lang="hu-HU" dirty="0" err="1"/>
              <a:t>Redist</a:t>
            </a:r>
            <a:r>
              <a:rPr lang="hu-HU" dirty="0"/>
              <a:t>, esetleg előre van telepítve, de nekem kell beállítani és kezelni</a:t>
            </a:r>
            <a:r>
              <a:rPr lang="hu-HU" dirty="0" smtClean="0"/>
              <a:t>.</a:t>
            </a:r>
            <a:endParaRPr lang="hu-HU" dirty="0"/>
          </a:p>
        </p:txBody>
      </p:sp>
    </p:spTree>
    <p:extLst>
      <p:ext uri="{BB962C8B-B14F-4D97-AF65-F5344CB8AC3E}">
        <p14:creationId xmlns:p14="http://schemas.microsoft.com/office/powerpoint/2010/main" val="253929537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Mitől Azure? </a:t>
            </a:r>
          </a:p>
        </p:txBody>
      </p:sp>
      <p:sp>
        <p:nvSpPr>
          <p:cNvPr id="6" name="Tartalom helye 5"/>
          <p:cNvSpPr>
            <a:spLocks noGrp="1"/>
          </p:cNvSpPr>
          <p:nvPr>
            <p:ph sz="quarter" idx="10"/>
          </p:nvPr>
        </p:nvSpPr>
        <p:spPr/>
        <p:txBody>
          <a:bodyPr>
            <a:normAutofit fontScale="92500" lnSpcReduction="20000"/>
          </a:bodyPr>
          <a:lstStyle/>
          <a:p>
            <a:pPr marL="506404" indent="-285750"/>
            <a:r>
              <a:rPr lang="hu-HU" dirty="0" err="1" smtClean="0"/>
              <a:t>Azure</a:t>
            </a:r>
            <a:r>
              <a:rPr lang="hu-HU" dirty="0" smtClean="0"/>
              <a:t> </a:t>
            </a:r>
            <a:r>
              <a:rPr lang="hu-HU" dirty="0" err="1" smtClean="0"/>
              <a:t>PaaS</a:t>
            </a:r>
            <a:r>
              <a:rPr lang="hu-HU" dirty="0" smtClean="0"/>
              <a:t> megoldás</a:t>
            </a:r>
          </a:p>
          <a:p>
            <a:pPr marL="742950" lvl="1" indent="-285750"/>
            <a:r>
              <a:rPr lang="hu-HU" dirty="0" smtClean="0"/>
              <a:t>Teljesen menedzselt, felhőben futatott </a:t>
            </a:r>
            <a:r>
              <a:rPr lang="hu-HU" dirty="0" err="1" smtClean="0"/>
              <a:t>Redis</a:t>
            </a:r>
            <a:r>
              <a:rPr lang="hu-HU" dirty="0" smtClean="0"/>
              <a:t> cache, csak egy </a:t>
            </a:r>
            <a:r>
              <a:rPr lang="hu-HU" dirty="0" err="1" smtClean="0"/>
              <a:t>Azure-ban</a:t>
            </a:r>
            <a:r>
              <a:rPr lang="hu-HU" dirty="0" smtClean="0"/>
              <a:t> futó végpontot kapok</a:t>
            </a:r>
          </a:p>
          <a:p>
            <a:pPr marL="742950" lvl="1" indent="-285750"/>
            <a:r>
              <a:rPr lang="hu-HU" dirty="0" smtClean="0"/>
              <a:t>Néhány </a:t>
            </a:r>
            <a:r>
              <a:rPr lang="hu-HU" dirty="0"/>
              <a:t>megkötés, extra szolgáltatás, technikai limit van</a:t>
            </a:r>
          </a:p>
          <a:p>
            <a:pPr marL="742950" lvl="1" indent="-285750"/>
            <a:r>
              <a:rPr lang="hu-HU" dirty="0"/>
              <a:t>Szolgáltatásszintek:</a:t>
            </a:r>
          </a:p>
          <a:p>
            <a:pPr marL="1200150" lvl="2" indent="-285750"/>
            <a:r>
              <a:rPr lang="hu-HU" dirty="0"/>
              <a:t>Basic: egy csomópont</a:t>
            </a:r>
          </a:p>
          <a:p>
            <a:pPr marL="1657350" lvl="3" indent="-285750"/>
            <a:r>
              <a:rPr lang="hu-HU" dirty="0"/>
              <a:t>Max 53 </a:t>
            </a:r>
            <a:r>
              <a:rPr lang="hu-HU" dirty="0" err="1"/>
              <a:t>Gb</a:t>
            </a:r>
            <a:endParaRPr lang="hu-HU" dirty="0"/>
          </a:p>
          <a:p>
            <a:pPr marL="1200150" lvl="2" indent="-285750"/>
            <a:r>
              <a:rPr lang="hu-HU" dirty="0"/>
              <a:t>Standard: replikáció két csomópont között (</a:t>
            </a:r>
            <a:r>
              <a:rPr lang="hu-HU" dirty="0" err="1"/>
              <a:t>primary</a:t>
            </a:r>
            <a:r>
              <a:rPr lang="hu-HU" dirty="0"/>
              <a:t>/</a:t>
            </a:r>
            <a:r>
              <a:rPr lang="hu-HU" dirty="0" err="1"/>
              <a:t>secondary</a:t>
            </a:r>
            <a:r>
              <a:rPr lang="hu-HU" dirty="0"/>
              <a:t>) </a:t>
            </a:r>
            <a:r>
              <a:rPr lang="hu-HU" dirty="0" err="1"/>
              <a:t>PaaS</a:t>
            </a:r>
            <a:r>
              <a:rPr lang="hu-HU" dirty="0"/>
              <a:t> modellben kezelve (nem kell a replikációt beállítani kézzel)</a:t>
            </a:r>
          </a:p>
          <a:p>
            <a:pPr marL="1657350" lvl="3" indent="-285750"/>
            <a:r>
              <a:rPr lang="hu-HU" dirty="0"/>
              <a:t>Max 53 </a:t>
            </a:r>
            <a:r>
              <a:rPr lang="hu-HU" dirty="0" err="1"/>
              <a:t>Gb</a:t>
            </a:r>
            <a:endParaRPr lang="hu-HU" dirty="0"/>
          </a:p>
          <a:p>
            <a:pPr marL="1657350" lvl="3" indent="-285750"/>
            <a:r>
              <a:rPr lang="hu-HU" dirty="0"/>
              <a:t>150K </a:t>
            </a:r>
            <a:r>
              <a:rPr lang="hu-HU" dirty="0" err="1"/>
              <a:t>request</a:t>
            </a:r>
            <a:r>
              <a:rPr lang="hu-HU" dirty="0"/>
              <a:t>/</a:t>
            </a:r>
            <a:r>
              <a:rPr lang="hu-HU" dirty="0" err="1"/>
              <a:t>second</a:t>
            </a:r>
            <a:endParaRPr lang="hu-HU" dirty="0"/>
          </a:p>
          <a:p>
            <a:pPr marL="1200150" lvl="2" indent="-285750"/>
            <a:r>
              <a:rPr lang="hu-HU" dirty="0" err="1"/>
              <a:t>Premium</a:t>
            </a:r>
            <a:r>
              <a:rPr lang="hu-HU" dirty="0"/>
              <a:t>:</a:t>
            </a:r>
          </a:p>
          <a:p>
            <a:pPr marL="1657350" lvl="3" indent="-285750"/>
            <a:r>
              <a:rPr lang="hu-HU" dirty="0"/>
              <a:t>250K </a:t>
            </a:r>
            <a:r>
              <a:rPr lang="hu-HU" dirty="0" err="1"/>
              <a:t>request</a:t>
            </a:r>
            <a:r>
              <a:rPr lang="hu-HU" dirty="0"/>
              <a:t>/</a:t>
            </a:r>
            <a:r>
              <a:rPr lang="hu-HU" dirty="0" err="1"/>
              <a:t>second</a:t>
            </a:r>
            <a:endParaRPr lang="hu-HU" dirty="0"/>
          </a:p>
          <a:p>
            <a:pPr marL="1657350" lvl="3" indent="-285750"/>
            <a:r>
              <a:rPr lang="hu-HU" dirty="0" err="1"/>
              <a:t>Perzisztencia</a:t>
            </a:r>
            <a:r>
              <a:rPr lang="hu-HU" dirty="0"/>
              <a:t> </a:t>
            </a:r>
            <a:r>
              <a:rPr lang="hu-HU" dirty="0" err="1"/>
              <a:t>blobokba</a:t>
            </a:r>
            <a:endParaRPr lang="hu-HU" dirty="0"/>
          </a:p>
          <a:p>
            <a:pPr marL="1657350" lvl="3" indent="-285750"/>
            <a:r>
              <a:rPr lang="hu-HU" dirty="0" err="1"/>
              <a:t>Sharding</a:t>
            </a:r>
            <a:r>
              <a:rPr lang="hu-HU" dirty="0"/>
              <a:t>: az adatok megosztása a fürtön belül(így kerülhető el az 53 </a:t>
            </a:r>
            <a:r>
              <a:rPr lang="hu-HU" dirty="0" err="1"/>
              <a:t>Gb</a:t>
            </a:r>
            <a:r>
              <a:rPr lang="hu-HU" dirty="0"/>
              <a:t>-s limit)</a:t>
            </a:r>
          </a:p>
          <a:p>
            <a:pPr marL="1657350" lvl="3" indent="-285750"/>
            <a:r>
              <a:rPr lang="hu-HU" dirty="0"/>
              <a:t>Integrálható Azure </a:t>
            </a:r>
            <a:r>
              <a:rPr lang="hu-HU" dirty="0" err="1"/>
              <a:t>Virtual</a:t>
            </a:r>
            <a:r>
              <a:rPr lang="hu-HU" dirty="0"/>
              <a:t> Networkkel</a:t>
            </a:r>
          </a:p>
          <a:p>
            <a:endParaRPr lang="hu-HU" dirty="0"/>
          </a:p>
        </p:txBody>
      </p:sp>
    </p:spTree>
    <p:extLst>
      <p:ext uri="{BB962C8B-B14F-4D97-AF65-F5344CB8AC3E}">
        <p14:creationId xmlns:p14="http://schemas.microsoft.com/office/powerpoint/2010/main" val="245814804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Mitől Azure? </a:t>
            </a:r>
          </a:p>
        </p:txBody>
      </p:sp>
      <p:sp>
        <p:nvSpPr>
          <p:cNvPr id="6" name="Tartalom helye 5"/>
          <p:cNvSpPr>
            <a:spLocks noGrp="1"/>
          </p:cNvSpPr>
          <p:nvPr>
            <p:ph sz="quarter" idx="10"/>
          </p:nvPr>
        </p:nvSpPr>
        <p:spPr/>
        <p:txBody>
          <a:bodyPr>
            <a:normAutofit/>
          </a:bodyPr>
          <a:lstStyle/>
          <a:p>
            <a:pPr marL="506404" indent="-285750"/>
            <a:r>
              <a:rPr lang="hu-HU" dirty="0" err="1" smtClean="0"/>
              <a:t>Redis</a:t>
            </a:r>
            <a:r>
              <a:rPr lang="hu-HU" dirty="0" smtClean="0"/>
              <a:t> </a:t>
            </a:r>
            <a:r>
              <a:rPr lang="hu-HU" dirty="0" err="1" smtClean="0"/>
              <a:t>Labs</a:t>
            </a:r>
            <a:r>
              <a:rPr lang="hu-HU" dirty="0" smtClean="0"/>
              <a:t> </a:t>
            </a:r>
            <a:r>
              <a:rPr lang="hu-HU" dirty="0" err="1" smtClean="0"/>
              <a:t>PaaS</a:t>
            </a:r>
            <a:r>
              <a:rPr lang="hu-HU" dirty="0" smtClean="0"/>
              <a:t> megoldás</a:t>
            </a:r>
          </a:p>
          <a:p>
            <a:pPr marL="742950" lvl="1" indent="-285750"/>
            <a:r>
              <a:rPr lang="hu-HU" dirty="0" err="1" smtClean="0"/>
              <a:t>RedisCloud</a:t>
            </a:r>
            <a:r>
              <a:rPr lang="hu-HU" dirty="0" smtClean="0"/>
              <a:t> nevű szolgáltatás</a:t>
            </a:r>
          </a:p>
          <a:p>
            <a:pPr marL="742950" lvl="1" indent="-285750"/>
            <a:r>
              <a:rPr lang="hu-HU" dirty="0" smtClean="0"/>
              <a:t>A </a:t>
            </a:r>
            <a:r>
              <a:rPr lang="hu-HU" dirty="0" err="1" smtClean="0"/>
              <a:t>RedisLab</a:t>
            </a:r>
            <a:r>
              <a:rPr lang="hu-HU" dirty="0" smtClean="0"/>
              <a:t> saját megoldása, amit a Marketplace-en keresztül vehetünk igényben.</a:t>
            </a:r>
          </a:p>
          <a:p>
            <a:pPr marL="742950" lvl="1" indent="-285750"/>
            <a:r>
              <a:rPr lang="hu-HU" dirty="0" smtClean="0"/>
              <a:t>Ugyanúgy </a:t>
            </a:r>
            <a:r>
              <a:rPr lang="hu-HU" dirty="0" err="1" smtClean="0"/>
              <a:t>PaaS</a:t>
            </a:r>
            <a:r>
              <a:rPr lang="hu-HU" dirty="0" smtClean="0"/>
              <a:t> megoldást kapunk, csak ezt nem a Microsoft </a:t>
            </a:r>
            <a:r>
              <a:rPr lang="hu-HU" dirty="0" err="1" smtClean="0"/>
              <a:t>Azure</a:t>
            </a:r>
            <a:r>
              <a:rPr lang="hu-HU" dirty="0" smtClean="0"/>
              <a:t> adja.</a:t>
            </a:r>
          </a:p>
          <a:p>
            <a:pPr marL="742950" lvl="1" indent="-285750"/>
            <a:endParaRPr lang="hu-HU" dirty="0"/>
          </a:p>
          <a:p>
            <a:pPr marL="506404" indent="-285750"/>
            <a:r>
              <a:rPr lang="hu-HU" dirty="0" err="1" smtClean="0"/>
              <a:t>Nodejitsu</a:t>
            </a:r>
            <a:r>
              <a:rPr lang="hu-HU" dirty="0" smtClean="0"/>
              <a:t> </a:t>
            </a:r>
            <a:r>
              <a:rPr lang="hu-HU" dirty="0" err="1" smtClean="0"/>
              <a:t>Redis</a:t>
            </a:r>
            <a:endParaRPr lang="hu-HU" dirty="0" smtClean="0"/>
          </a:p>
          <a:p>
            <a:pPr marL="742950" lvl="1" indent="-285750"/>
            <a:r>
              <a:rPr lang="hu-HU" dirty="0" err="1" smtClean="0"/>
              <a:t>Szintán</a:t>
            </a:r>
            <a:r>
              <a:rPr lang="hu-HU" dirty="0" smtClean="0"/>
              <a:t> külső szolgáltató, a </a:t>
            </a:r>
            <a:r>
              <a:rPr lang="hu-HU" dirty="0" err="1" smtClean="0"/>
              <a:t>Nodejitsu</a:t>
            </a:r>
            <a:r>
              <a:rPr lang="hu-HU" dirty="0" smtClean="0"/>
              <a:t> adja a Marketplace-en keresztül</a:t>
            </a:r>
          </a:p>
          <a:p>
            <a:pPr marL="742950" lvl="1" indent="-285750"/>
            <a:r>
              <a:rPr lang="hu-HU" dirty="0" smtClean="0"/>
              <a:t>Ugyanúgy </a:t>
            </a:r>
            <a:r>
              <a:rPr lang="hu-HU" dirty="0" err="1" smtClean="0"/>
              <a:t>PaaS</a:t>
            </a:r>
            <a:r>
              <a:rPr lang="hu-HU" dirty="0" smtClean="0"/>
              <a:t> megoldást, teljesen menedzselt</a:t>
            </a:r>
          </a:p>
          <a:p>
            <a:pPr marL="742950" lvl="1" indent="-285750"/>
            <a:endParaRPr lang="hu-HU" dirty="0"/>
          </a:p>
          <a:p>
            <a:endParaRPr lang="hu-HU" dirty="0"/>
          </a:p>
        </p:txBody>
      </p:sp>
    </p:spTree>
    <p:extLst>
      <p:ext uri="{BB962C8B-B14F-4D97-AF65-F5344CB8AC3E}">
        <p14:creationId xmlns:p14="http://schemas.microsoft.com/office/powerpoint/2010/main" val="2111529097"/>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Mitől Azure? </a:t>
            </a:r>
          </a:p>
        </p:txBody>
      </p:sp>
      <p:sp>
        <p:nvSpPr>
          <p:cNvPr id="6" name="Tartalom helye 5"/>
          <p:cNvSpPr>
            <a:spLocks noGrp="1"/>
          </p:cNvSpPr>
          <p:nvPr>
            <p:ph sz="quarter" idx="10"/>
          </p:nvPr>
        </p:nvSpPr>
        <p:spPr/>
        <p:txBody>
          <a:bodyPr>
            <a:normAutofit/>
          </a:bodyPr>
          <a:lstStyle/>
          <a:p>
            <a:pPr marL="506404" indent="-285750"/>
            <a:r>
              <a:rPr lang="hu-HU" dirty="0" err="1" smtClean="0"/>
              <a:t>IaaS</a:t>
            </a:r>
            <a:r>
              <a:rPr lang="hu-HU" dirty="0" smtClean="0"/>
              <a:t> megoldás</a:t>
            </a:r>
          </a:p>
          <a:p>
            <a:pPr marL="742950" lvl="1" indent="-285750"/>
            <a:r>
              <a:rPr lang="hu-HU" dirty="0" smtClean="0"/>
              <a:t>Nem menedzselt megoldások; nekünk kell </a:t>
            </a:r>
            <a:r>
              <a:rPr lang="hu-HU" dirty="0" err="1" smtClean="0"/>
              <a:t>karbantartatani</a:t>
            </a:r>
            <a:r>
              <a:rPr lang="hu-HU" dirty="0" smtClean="0"/>
              <a:t>, beállítani a </a:t>
            </a:r>
            <a:r>
              <a:rPr lang="hu-HU" dirty="0" err="1" smtClean="0"/>
              <a:t>Redis</a:t>
            </a:r>
            <a:r>
              <a:rPr lang="hu-HU" dirty="0" smtClean="0"/>
              <a:t> szervert, esetenként még telepíteni is</a:t>
            </a:r>
          </a:p>
          <a:p>
            <a:pPr marL="742950" lvl="1" indent="-285750"/>
            <a:r>
              <a:rPr lang="hu-HU" dirty="0" smtClean="0"/>
              <a:t>Legmanuálisabb megoldás: VM felhúzása 0-ról, aztán </a:t>
            </a:r>
            <a:r>
              <a:rPr lang="hu-HU" dirty="0" err="1" smtClean="0"/>
              <a:t>Redis</a:t>
            </a:r>
            <a:r>
              <a:rPr lang="hu-HU" dirty="0" smtClean="0"/>
              <a:t> telepítése és beállítása</a:t>
            </a:r>
          </a:p>
          <a:p>
            <a:pPr marL="742950" lvl="1" indent="-285750"/>
            <a:r>
              <a:rPr lang="hu-HU" dirty="0" smtClean="0"/>
              <a:t>Marketplace-en elérhetőek olyan </a:t>
            </a:r>
            <a:r>
              <a:rPr lang="hu-HU" dirty="0" err="1" smtClean="0"/>
              <a:t>Docker</a:t>
            </a:r>
            <a:r>
              <a:rPr lang="hu-HU" dirty="0" smtClean="0"/>
              <a:t> </a:t>
            </a:r>
            <a:r>
              <a:rPr lang="hu-HU" dirty="0" err="1" smtClean="0"/>
              <a:t>VM-ek</a:t>
            </a:r>
            <a:r>
              <a:rPr lang="hu-HU" dirty="0" smtClean="0"/>
              <a:t>, amelyeken maga a </a:t>
            </a:r>
            <a:r>
              <a:rPr lang="hu-HU" dirty="0" err="1" smtClean="0"/>
              <a:t>Redis</a:t>
            </a:r>
            <a:r>
              <a:rPr lang="hu-HU" dirty="0" smtClean="0"/>
              <a:t> előre van telepítve, de a beállítások nagy része és a karbantartás ránk marad</a:t>
            </a:r>
          </a:p>
          <a:p>
            <a:pPr marL="742950" lvl="1" indent="-285750"/>
            <a:endParaRPr lang="hu-HU" dirty="0"/>
          </a:p>
          <a:p>
            <a:endParaRPr lang="hu-HU" dirty="0"/>
          </a:p>
        </p:txBody>
      </p:sp>
    </p:spTree>
    <p:extLst>
      <p:ext uri="{BB962C8B-B14F-4D97-AF65-F5344CB8AC3E}">
        <p14:creationId xmlns:p14="http://schemas.microsoft.com/office/powerpoint/2010/main" val="3851145792"/>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hu-HU" dirty="0" err="1"/>
              <a:t>DocumentDb</a:t>
            </a:r>
            <a:endParaRPr lang="hu-HU" dirty="0"/>
          </a:p>
        </p:txBody>
      </p:sp>
    </p:spTree>
    <p:extLst>
      <p:ext uri="{BB962C8B-B14F-4D97-AF65-F5344CB8AC3E}">
        <p14:creationId xmlns:p14="http://schemas.microsoft.com/office/powerpoint/2010/main" val="10903894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u-HU" dirty="0" err="1"/>
              <a:t>Azure</a:t>
            </a:r>
            <a:r>
              <a:rPr lang="hu-HU" dirty="0"/>
              <a:t> </a:t>
            </a:r>
            <a:r>
              <a:rPr lang="hu-HU" dirty="0" err="1"/>
              <a:t>Redis</a:t>
            </a:r>
            <a:r>
              <a:rPr lang="hu-HU" dirty="0"/>
              <a:t> Cache</a:t>
            </a:r>
          </a:p>
        </p:txBody>
      </p:sp>
    </p:spTree>
    <p:extLst>
      <p:ext uri="{BB962C8B-B14F-4D97-AF65-F5344CB8AC3E}">
        <p14:creationId xmlns:p14="http://schemas.microsoft.com/office/powerpoint/2010/main" val="54386690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69875" y="1635125"/>
            <a:ext cx="4092603" cy="4932363"/>
          </a:xfrm>
        </p:spPr>
        <p:txBody>
          <a:bodyPr/>
          <a:lstStyle/>
          <a:p>
            <a:r>
              <a:rPr lang="hu-HU" dirty="0"/>
              <a:t>Nem ilyen dokumentumokra van kitalálva!!</a:t>
            </a:r>
          </a:p>
        </p:txBody>
      </p:sp>
      <p:sp>
        <p:nvSpPr>
          <p:cNvPr id="2" name="Content Placeholder 1"/>
          <p:cNvSpPr>
            <a:spLocks noGrp="1"/>
          </p:cNvSpPr>
          <p:nvPr>
            <p:ph sz="quarter" idx="12"/>
          </p:nvPr>
        </p:nvSpPr>
        <p:spPr>
          <a:xfrm>
            <a:off x="4713315" y="1635125"/>
            <a:ext cx="7208809" cy="4932363"/>
          </a:xfrm>
        </p:spPr>
        <p:txBody>
          <a:bodyPr/>
          <a:lstStyle/>
          <a:p>
            <a:endParaRPr lang="hu-HU" dirty="0"/>
          </a:p>
        </p:txBody>
      </p:sp>
      <p:sp>
        <p:nvSpPr>
          <p:cNvPr id="3" name="Title 2"/>
          <p:cNvSpPr>
            <a:spLocks noGrp="1"/>
          </p:cNvSpPr>
          <p:nvPr>
            <p:ph type="title"/>
          </p:nvPr>
        </p:nvSpPr>
        <p:spPr/>
        <p:txBody>
          <a:bodyPr/>
          <a:lstStyle/>
          <a:p>
            <a:r>
              <a:rPr lang="hu-HU" dirty="0"/>
              <a:t>Dokumentum adatbázisok</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5186" y="4263191"/>
            <a:ext cx="1781175" cy="17716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1436" y="1910516"/>
            <a:ext cx="1800225" cy="17907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7924" y="2805866"/>
            <a:ext cx="2352675" cy="2343150"/>
          </a:xfrm>
          <a:prstGeom prst="rect">
            <a:avLst/>
          </a:prstGeom>
        </p:spPr>
      </p:pic>
    </p:spTree>
    <p:extLst>
      <p:ext uri="{BB962C8B-B14F-4D97-AF65-F5344CB8AC3E}">
        <p14:creationId xmlns:p14="http://schemas.microsoft.com/office/powerpoint/2010/main" val="1988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69875" y="1635125"/>
            <a:ext cx="3048000" cy="4932363"/>
          </a:xfrm>
        </p:spPr>
        <p:txBody>
          <a:bodyPr>
            <a:normAutofit/>
          </a:bodyPr>
          <a:lstStyle/>
          <a:p>
            <a:r>
              <a:rPr lang="hu-HU" sz="3000" dirty="0"/>
              <a:t>Nem annyira ideális, de működhet</a:t>
            </a:r>
          </a:p>
        </p:txBody>
      </p:sp>
      <p:sp>
        <p:nvSpPr>
          <p:cNvPr id="2" name="Content Placeholder 1"/>
          <p:cNvSpPr>
            <a:spLocks noGrp="1"/>
          </p:cNvSpPr>
          <p:nvPr>
            <p:ph sz="quarter" idx="12"/>
          </p:nvPr>
        </p:nvSpPr>
        <p:spPr/>
        <p:txBody>
          <a:bodyPr>
            <a:normAutofit fontScale="32500" lnSpcReduction="20000"/>
          </a:bodyPr>
          <a:lstStyle/>
          <a:p>
            <a:pPr indent="0" defTabSz="932742">
              <a:lnSpc>
                <a:spcPct val="90000"/>
              </a:lnSpc>
              <a:spcBef>
                <a:spcPts val="0"/>
              </a:spcBef>
              <a:spcAft>
                <a:spcPts val="600"/>
              </a:spcAft>
              <a:buSzTx/>
              <a:buNone/>
              <a:defRPr/>
            </a:pPr>
            <a:r>
              <a:rPr lang="en-US" sz="4000" b="1" kern="600" dirty="0">
                <a:latin typeface="Courier New" panose="02070309020205020404" pitchFamily="49" charset="0"/>
                <a:cs typeface="Courier New" panose="02070309020205020404" pitchFamily="49" charset="0"/>
              </a:rPr>
              <a:t>{</a:t>
            </a:r>
          </a:p>
          <a:p>
            <a:pPr indent="0" defTabSz="932742">
              <a:lnSpc>
                <a:spcPct val="90000"/>
              </a:lnSpc>
              <a:spcBef>
                <a:spcPts val="0"/>
              </a:spcBef>
              <a:spcAft>
                <a:spcPts val="600"/>
              </a:spcAft>
              <a:buSzTx/>
              <a:buNone/>
              <a:defRPr/>
            </a:pPr>
            <a:r>
              <a:rPr lang="en-US" sz="4000" b="1" kern="600" dirty="0">
                <a:latin typeface="Courier New" panose="02070309020205020404" pitchFamily="49" charset="0"/>
                <a:cs typeface="Courier New" panose="02070309020205020404" pitchFamily="49" charset="0"/>
              </a:rPr>
              <a:t>     </a:t>
            </a:r>
            <a:r>
              <a:rPr lang="en-US" sz="3700" b="1" kern="600" dirty="0">
                <a:latin typeface="Courier New" panose="02070309020205020404" pitchFamily="49" charset="0"/>
                <a:cs typeface="Courier New" panose="02070309020205020404" pitchFamily="49" charset="0"/>
              </a:rPr>
              <a:t>"id": "</a:t>
            </a:r>
            <a:r>
              <a:rPr lang="en-US" sz="3700" b="1" kern="600" dirty="0" err="1">
                <a:latin typeface="Courier New" panose="02070309020205020404" pitchFamily="49" charset="0"/>
                <a:cs typeface="Courier New" panose="02070309020205020404" pitchFamily="49" charset="0"/>
              </a:rPr>
              <a:t>13244_post</a:t>
            </a:r>
            <a:r>
              <a:rPr lang="en-US" sz="3700" b="1" kern="600" dirty="0">
                <a:latin typeface="Courier New" panose="02070309020205020404" pitchFamily="49" charset="0"/>
                <a:cs typeface="Courier New" panose="02070309020205020404" pitchFamily="49" charset="0"/>
              </a:rPr>
              <a:t>",     </a:t>
            </a:r>
            <a:r>
              <a:rPr lang="hu-HU" sz="3700" b="1" kern="600" dirty="0">
                <a:latin typeface="Courier New" panose="02070309020205020404" pitchFamily="49" charset="0"/>
                <a:cs typeface="Courier New" panose="02070309020205020404" pitchFamily="49" charset="0"/>
              </a:rPr>
              <a:t/>
            </a:r>
            <a:br>
              <a:rPr lang="hu-HU" sz="3700" b="1" kern="600" dirty="0">
                <a:latin typeface="Courier New" panose="02070309020205020404" pitchFamily="49" charset="0"/>
                <a:cs typeface="Courier New" panose="02070309020205020404" pitchFamily="49" charset="0"/>
              </a:rPr>
            </a:br>
            <a:r>
              <a:rPr lang="hu-HU" sz="3700" b="1" kern="600" dirty="0">
                <a:latin typeface="Courier New" panose="02070309020205020404" pitchFamily="49" charset="0"/>
                <a:cs typeface="Courier New" panose="02070309020205020404" pitchFamily="49" charset="0"/>
              </a:rPr>
              <a:t>     </a:t>
            </a:r>
            <a:r>
              <a:rPr lang="en-US" sz="3700" b="1" kern="600" dirty="0">
                <a:latin typeface="Courier New" panose="02070309020205020404" pitchFamily="49" charset="0"/>
                <a:cs typeface="Courier New" panose="02070309020205020404" pitchFamily="49" charset="0"/>
              </a:rPr>
              <a:t>"text": "</a:t>
            </a:r>
            <a:r>
              <a:rPr lang="en-US" sz="3700" b="1" kern="600" dirty="0" err="1">
                <a:latin typeface="Courier New" panose="02070309020205020404" pitchFamily="49" charset="0"/>
                <a:cs typeface="Courier New" panose="02070309020205020404" pitchFamily="49" charset="0"/>
              </a:rPr>
              <a:t>Lorizzle</a:t>
            </a:r>
            <a:r>
              <a:rPr lang="en-US" sz="3700" b="1" kern="600" dirty="0">
                <a:latin typeface="Courier New" panose="02070309020205020404" pitchFamily="49" charset="0"/>
                <a:cs typeface="Courier New" panose="02070309020205020404" pitchFamily="49" charset="0"/>
              </a:rPr>
              <a:t> ghetto dolor </a:t>
            </a:r>
            <a:r>
              <a:rPr lang="en-US" sz="3700" b="1" kern="600" dirty="0" err="1">
                <a:latin typeface="Courier New" panose="02070309020205020404" pitchFamily="49" charset="0"/>
                <a:cs typeface="Courier New" panose="02070309020205020404" pitchFamily="49" charset="0"/>
              </a:rPr>
              <a:t>tellivizzle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boofron</a:t>
            </a:r>
            <a:r>
              <a:rPr lang="en-US" sz="3700" b="1" kern="600" dirty="0">
                <a:latin typeface="Courier New" panose="02070309020205020404" pitchFamily="49" charset="0"/>
                <a:cs typeface="Courier New" panose="02070309020205020404" pitchFamily="49" charset="0"/>
              </a:rPr>
              <a:t>, stuff </a:t>
            </a:r>
            <a:r>
              <a:rPr lang="en-US" sz="3700" b="1" kern="600" dirty="0" err="1">
                <a:latin typeface="Courier New" panose="02070309020205020404" pitchFamily="49" charset="0"/>
                <a:cs typeface="Courier New" panose="02070309020205020404" pitchFamily="49" charset="0"/>
              </a:rPr>
              <a:t>pimpin</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elizzle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Nullam</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sapizzle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velizzle</a:t>
            </a:r>
            <a:r>
              <a:rPr lang="en-US" sz="3700" b="1" kern="600" dirty="0">
                <a:latin typeface="Courier New" panose="02070309020205020404" pitchFamily="49" charset="0"/>
                <a:cs typeface="Courier New" panose="02070309020205020404" pitchFamily="49" charset="0"/>
              </a:rPr>
              <a:t>, my </a:t>
            </a:r>
            <a:r>
              <a:rPr lang="en-US" sz="3700" b="1" kern="600" dirty="0" err="1">
                <a:latin typeface="Courier New" panose="02070309020205020404" pitchFamily="49" charset="0"/>
                <a:cs typeface="Courier New" panose="02070309020205020404" pitchFamily="49" charset="0"/>
              </a:rPr>
              <a:t>shizz</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tellivizzle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suscipizzle</a:t>
            </a:r>
            <a:r>
              <a:rPr lang="en-US" sz="3700" b="1" kern="600" dirty="0">
                <a:latin typeface="Courier New" panose="02070309020205020404" pitchFamily="49" charset="0"/>
                <a:cs typeface="Courier New" panose="02070309020205020404" pitchFamily="49" charset="0"/>
              </a:rPr>
              <a:t> funky fresh, shizzle my nizzle </a:t>
            </a:r>
            <a:r>
              <a:rPr lang="en-US" sz="3700" b="1" kern="600" dirty="0" err="1">
                <a:latin typeface="Courier New" panose="02070309020205020404" pitchFamily="49" charset="0"/>
                <a:cs typeface="Courier New" panose="02070309020205020404" pitchFamily="49" charset="0"/>
              </a:rPr>
              <a:t>crocodizzle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vizzle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arcu</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Pellentesque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eget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tortizzle</a:t>
            </a:r>
            <a:r>
              <a:rPr lang="en-US" sz="3700" b="1" kern="600" dirty="0">
                <a:latin typeface="Courier New" panose="02070309020205020404" pitchFamily="49" charset="0"/>
                <a:cs typeface="Courier New" panose="02070309020205020404" pitchFamily="49" charset="0"/>
              </a:rPr>
              <a:t>. Sizzle </a:t>
            </a:r>
            <a:r>
              <a:rPr lang="en-US" sz="3700" b="1" kern="600" dirty="0" err="1">
                <a:latin typeface="Courier New" panose="02070309020205020404" pitchFamily="49" charset="0"/>
                <a:cs typeface="Courier New" panose="02070309020205020404" pitchFamily="49" charset="0"/>
              </a:rPr>
              <a:t>erizzle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Mammasay</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mammasa</a:t>
            </a:r>
            <a:r>
              <a:rPr lang="en-US" sz="3700" b="1" kern="600" dirty="0">
                <a:latin typeface="Courier New" panose="02070309020205020404" pitchFamily="49" charset="0"/>
                <a:cs typeface="Courier New" panose="02070309020205020404" pitchFamily="49" charset="0"/>
              </a:rPr>
              <a:t> mamma </a:t>
            </a:r>
            <a:r>
              <a:rPr lang="en-US" sz="3700" b="1" kern="600" dirty="0" err="1">
                <a:latin typeface="Courier New" panose="02070309020205020404" pitchFamily="49" charset="0"/>
                <a:cs typeface="Courier New" panose="02070309020205020404" pitchFamily="49" charset="0"/>
              </a:rPr>
              <a:t>oo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sa</a:t>
            </a:r>
            <a:r>
              <a:rPr lang="en-US" sz="3700" b="1" kern="600" dirty="0">
                <a:latin typeface="Courier New" panose="02070309020205020404" pitchFamily="49" charset="0"/>
                <a:cs typeface="Courier New" panose="02070309020205020404" pitchFamily="49" charset="0"/>
              </a:rPr>
              <a:t> 	break it down dolor own </a:t>
            </a:r>
            <a:r>
              <a:rPr lang="en-US" sz="3700" b="1" kern="600" dirty="0" err="1">
                <a:latin typeface="Courier New" panose="02070309020205020404" pitchFamily="49" charset="0"/>
                <a:cs typeface="Courier New" panose="02070309020205020404" pitchFamily="49" charset="0"/>
              </a:rPr>
              <a:t>yo</a:t>
            </a:r>
            <a:r>
              <a:rPr lang="en-US" sz="3700" b="1" kern="600" dirty="0">
                <a:latin typeface="Courier New" panose="02070309020205020404" pitchFamily="49" charset="0"/>
                <a:cs typeface="Courier New" panose="02070309020205020404" pitchFamily="49" charset="0"/>
              </a:rPr>
              <a:t>' things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shizzle </a:t>
            </a:r>
            <a:r>
              <a:rPr lang="en-US" sz="3700" b="1" kern="600" dirty="0" err="1">
                <a:latin typeface="Courier New" panose="02070309020205020404" pitchFamily="49" charset="0"/>
                <a:cs typeface="Courier New" panose="02070309020205020404" pitchFamily="49" charset="0"/>
              </a:rPr>
              <a:t>mah</a:t>
            </a:r>
            <a:r>
              <a:rPr lang="en-US" sz="3700" b="1" kern="600" dirty="0">
                <a:latin typeface="Courier New" panose="02070309020205020404" pitchFamily="49" charset="0"/>
                <a:cs typeface="Courier New" panose="02070309020205020404" pitchFamily="49" charset="0"/>
              </a:rPr>
              <a:t> nizzle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mah</a:t>
            </a:r>
            <a:r>
              <a:rPr lang="en-US" sz="3700" b="1" kern="600" dirty="0">
                <a:latin typeface="Courier New" panose="02070309020205020404" pitchFamily="49" charset="0"/>
                <a:cs typeface="Courier New" panose="02070309020205020404" pitchFamily="49" charset="0"/>
              </a:rPr>
              <a:t> home g-</a:t>
            </a:r>
            <a:r>
              <a:rPr lang="en-US" sz="3700" b="1" kern="600" dirty="0" err="1">
                <a:latin typeface="Courier New" panose="02070309020205020404" pitchFamily="49" charset="0"/>
                <a:cs typeface="Courier New" panose="02070309020205020404" pitchFamily="49" charset="0"/>
              </a:rPr>
              <a:t>dizzle</a:t>
            </a:r>
            <a:r>
              <a:rPr lang="en-US" sz="3700" b="1" kern="600" dirty="0">
                <a:latin typeface="Courier New" panose="02070309020205020404" pitchFamily="49" charset="0"/>
                <a:cs typeface="Courier New" panose="02070309020205020404" pitchFamily="49" charset="0"/>
              </a:rPr>
              <a:t> 	sure. </a:t>
            </a:r>
            <a:r>
              <a:rPr lang="en-US" sz="3700" b="1" kern="600" dirty="0" err="1">
                <a:latin typeface="Courier New" panose="02070309020205020404" pitchFamily="49" charset="0"/>
                <a:cs typeface="Courier New" panose="02070309020205020404" pitchFamily="49" charset="0"/>
              </a:rPr>
              <a:t>Maurizzle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pellentesque</a:t>
            </a:r>
            <a:r>
              <a:rPr lang="en-US" sz="3700" b="1" kern="600" dirty="0">
                <a:latin typeface="Courier New" panose="02070309020205020404" pitchFamily="49" charset="0"/>
                <a:cs typeface="Courier New" panose="02070309020205020404" pitchFamily="49" charset="0"/>
              </a:rPr>
              <a:t> dawg ghetto </a:t>
            </a:r>
            <a:r>
              <a:rPr lang="en-US" sz="3700" b="1" kern="600" dirty="0" err="1">
                <a:latin typeface="Courier New" panose="02070309020205020404" pitchFamily="49" charset="0"/>
                <a:cs typeface="Courier New" panose="02070309020205020404" pitchFamily="49" charset="0"/>
              </a:rPr>
              <a:t>turpizzle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Shiz</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my </a:t>
            </a:r>
            <a:r>
              <a:rPr lang="en-US" sz="3700" b="1" kern="600" dirty="0" err="1">
                <a:latin typeface="Courier New" panose="02070309020205020404" pitchFamily="49" charset="0"/>
                <a:cs typeface="Courier New" panose="02070309020205020404" pitchFamily="49" charset="0"/>
              </a:rPr>
              <a:t>shizz</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Pellentesque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eleifend</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rhoncizzle</a:t>
            </a:r>
            <a:r>
              <a:rPr lang="en-US" sz="3700" b="1" kern="600" dirty="0">
                <a:latin typeface="Courier New" panose="02070309020205020404" pitchFamily="49" charset="0"/>
                <a:cs typeface="Courier New" panose="02070309020205020404" pitchFamily="49" charset="0"/>
              </a:rPr>
              <a:t> nisi. In its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rizzle</a:t>
            </a:r>
            <a:r>
              <a:rPr lang="en-US" sz="3700" b="1" kern="600" dirty="0">
                <a:latin typeface="Courier New" panose="02070309020205020404" pitchFamily="49" charset="0"/>
                <a:cs typeface="Courier New" panose="02070309020205020404" pitchFamily="49" charset="0"/>
              </a:rPr>
              <a:t> owned ma nizzle </a:t>
            </a:r>
            <a:r>
              <a:rPr lang="en-US" sz="3700" b="1" kern="600" dirty="0" err="1">
                <a:latin typeface="Courier New" panose="02070309020205020404" pitchFamily="49" charset="0"/>
                <a:cs typeface="Courier New" panose="02070309020205020404" pitchFamily="49" charset="0"/>
              </a:rPr>
              <a:t>dictumst</a:t>
            </a:r>
            <a:r>
              <a:rPr lang="en-US" sz="3700" b="1" kern="600" dirty="0">
                <a:latin typeface="Courier New" panose="02070309020205020404" pitchFamily="49" charset="0"/>
                <a:cs typeface="Courier New" panose="02070309020205020404" pitchFamily="49" charset="0"/>
              </a:rPr>
              <a:t>. Sizzle </a:t>
            </a:r>
            <a:r>
              <a:rPr lang="en-US" sz="3700" b="1" kern="600" dirty="0" err="1">
                <a:latin typeface="Courier New" panose="02070309020205020404" pitchFamily="49" charset="0"/>
                <a:cs typeface="Courier New" panose="02070309020205020404" pitchFamily="49" charset="0"/>
              </a:rPr>
              <a:t>gangsta</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Curabitur</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tellizzle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urna</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pretizzle</a:t>
            </a:r>
            <a:r>
              <a:rPr lang="en-US" sz="3700" b="1" kern="600" dirty="0">
                <a:latin typeface="Courier New" panose="02070309020205020404" pitchFamily="49" charset="0"/>
                <a:cs typeface="Courier New" panose="02070309020205020404" pitchFamily="49" charset="0"/>
              </a:rPr>
              <a:t> go to </a:t>
            </a:r>
            <a:r>
              <a:rPr lang="en-US" sz="3700" b="1" kern="600" dirty="0" err="1">
                <a:latin typeface="Courier New" panose="02070309020205020404" pitchFamily="49" charset="0"/>
                <a:cs typeface="Courier New" panose="02070309020205020404" pitchFamily="49" charset="0"/>
              </a:rPr>
              <a:t>hizzle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mattizzle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eleifend</a:t>
            </a:r>
            <a:r>
              <a:rPr lang="en-US" sz="3700" b="1" kern="600" dirty="0">
                <a:latin typeface="Courier New" panose="02070309020205020404" pitchFamily="49" charset="0"/>
                <a:cs typeface="Courier New" panose="02070309020205020404" pitchFamily="49" charset="0"/>
              </a:rPr>
              <a:t> vitae, 	</a:t>
            </a:r>
            <a:r>
              <a:rPr lang="en-US" sz="3700" b="1" kern="600" dirty="0" err="1">
                <a:latin typeface="Courier New" panose="02070309020205020404" pitchFamily="49" charset="0"/>
                <a:cs typeface="Courier New" panose="02070309020205020404" pitchFamily="49" charset="0"/>
              </a:rPr>
              <a:t>tellivizzle</a:t>
            </a:r>
            <a:r>
              <a:rPr lang="en-US" sz="3700" b="1" kern="600" dirty="0">
                <a:latin typeface="Courier New" panose="02070309020205020404" pitchFamily="49" charset="0"/>
                <a:cs typeface="Courier New" panose="02070309020205020404" pitchFamily="49" charset="0"/>
              </a:rPr>
              <a:t>. Dawg </a:t>
            </a:r>
            <a:r>
              <a:rPr lang="en-US" sz="3700" b="1" kern="600" dirty="0" err="1">
                <a:latin typeface="Courier New" panose="02070309020205020404" pitchFamily="49" charset="0"/>
                <a:cs typeface="Courier New" panose="02070309020205020404" pitchFamily="49" charset="0"/>
              </a:rPr>
              <a:t>shizzlin</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dizzle</a:t>
            </a:r>
            <a:r>
              <a:rPr lang="en-US" sz="3700" b="1" kern="600" dirty="0">
                <a:latin typeface="Courier New" panose="02070309020205020404" pitchFamily="49" charset="0"/>
                <a:cs typeface="Courier New" panose="02070309020205020404" pitchFamily="49" charset="0"/>
              </a:rPr>
              <a:t>. Integer semper </a:t>
            </a:r>
            <a:r>
              <a:rPr lang="en-US" sz="3700" b="1" kern="600" dirty="0" err="1">
                <a:latin typeface="Courier New" panose="02070309020205020404" pitchFamily="49" charset="0"/>
                <a:cs typeface="Courier New" panose="02070309020205020404" pitchFamily="49" charset="0"/>
              </a:rPr>
              <a:t>velit</a:t>
            </a:r>
            <a:r>
              <a:rPr lang="en-US" sz="3700" b="1" kern="600" dirty="0">
                <a:latin typeface="Courier New" panose="02070309020205020404" pitchFamily="49" charset="0"/>
                <a:cs typeface="Courier New" panose="02070309020205020404" pitchFamily="49" charset="0"/>
              </a:rPr>
              <a:t> sizzle stuff.</a:t>
            </a:r>
          </a:p>
          <a:p>
            <a:pPr indent="0" defTabSz="932742">
              <a:lnSpc>
                <a:spcPct val="90000"/>
              </a:lnSpc>
              <a:spcBef>
                <a:spcPts val="0"/>
              </a:spcBef>
              <a:spcAft>
                <a:spcPts val="600"/>
              </a:spcAft>
              <a:buSzTx/>
              <a:buNone/>
              <a:defRPr/>
            </a:pPr>
            <a:endParaRPr lang="en-US" sz="3700" b="1" kern="600" dirty="0">
              <a:latin typeface="Courier New" panose="02070309020205020404" pitchFamily="49" charset="0"/>
              <a:cs typeface="Courier New" panose="02070309020205020404" pitchFamily="49" charset="0"/>
            </a:endParaRPr>
          </a:p>
          <a:p>
            <a:pPr indent="0" defTabSz="932742">
              <a:lnSpc>
                <a:spcPct val="90000"/>
              </a:lnSpc>
              <a:spcBef>
                <a:spcPts val="0"/>
              </a:spcBef>
              <a:spcAft>
                <a:spcPts val="600"/>
              </a:spcAft>
              <a:buSzTx/>
              <a:buNone/>
              <a:defRPr/>
            </a:pP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Boofron</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mofo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auctizzle</a:t>
            </a:r>
            <a:r>
              <a:rPr lang="en-US" sz="3700" b="1" kern="600" dirty="0">
                <a:latin typeface="Courier New" panose="02070309020205020404" pitchFamily="49" charset="0"/>
                <a:cs typeface="Courier New" panose="02070309020205020404" pitchFamily="49" charset="0"/>
              </a:rPr>
              <a:t> ma nizzle. Pot a </a:t>
            </a:r>
            <a:r>
              <a:rPr lang="en-US" sz="3700" b="1" kern="600" dirty="0" err="1">
                <a:latin typeface="Courier New" panose="02070309020205020404" pitchFamily="49" charset="0"/>
                <a:cs typeface="Courier New" panose="02070309020205020404" pitchFamily="49" charset="0"/>
              </a:rPr>
              <a:t>elizzle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nibh</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pretium</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tincidunt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Maecenizzle</a:t>
            </a:r>
            <a:r>
              <a:rPr lang="en-US" sz="3700" b="1" kern="600" dirty="0">
                <a:latin typeface="Courier New" panose="02070309020205020404" pitchFamily="49" charset="0"/>
                <a:cs typeface="Courier New" panose="02070309020205020404" pitchFamily="49" charset="0"/>
              </a:rPr>
              <a:t> 	things </a:t>
            </a:r>
            <a:r>
              <a:rPr lang="en-US" sz="3700" b="1" kern="600" dirty="0" err="1">
                <a:latin typeface="Courier New" panose="02070309020205020404" pitchFamily="49" charset="0"/>
                <a:cs typeface="Courier New" panose="02070309020205020404" pitchFamily="49" charset="0"/>
              </a:rPr>
              <a:t>erat</a:t>
            </a:r>
            <a:r>
              <a:rPr lang="en-US" sz="3700" b="1" kern="600" dirty="0">
                <a:latin typeface="Courier New" panose="02070309020205020404" pitchFamily="49" charset="0"/>
                <a:cs typeface="Courier New" panose="02070309020205020404" pitchFamily="49" charset="0"/>
              </a:rPr>
              <a:t>. Own </a:t>
            </a:r>
            <a:r>
              <a:rPr lang="en-US" sz="3700" b="1" kern="600" dirty="0" err="1">
                <a:latin typeface="Courier New" panose="02070309020205020404" pitchFamily="49" charset="0"/>
                <a:cs typeface="Courier New" panose="02070309020205020404" pitchFamily="49" charset="0"/>
              </a:rPr>
              <a:t>yo</a:t>
            </a:r>
            <a:r>
              <a:rPr lang="en-US" sz="3700" b="1" kern="600" dirty="0">
                <a:latin typeface="Courier New" panose="02070309020205020404" pitchFamily="49" charset="0"/>
                <a:cs typeface="Courier New" panose="02070309020205020404" pitchFamily="49" charset="0"/>
              </a:rPr>
              <a:t>' in </a:t>
            </a:r>
            <a:r>
              <a:rPr lang="en-US" sz="3700" b="1" kern="600" dirty="0" err="1">
                <a:latin typeface="Courier New" panose="02070309020205020404" pitchFamily="49" charset="0"/>
                <a:cs typeface="Courier New" panose="02070309020205020404" pitchFamily="49" charset="0"/>
              </a:rPr>
              <a:t>lacizzle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sed</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maurizzle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elementizzle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tristique</a:t>
            </a:r>
            <a:r>
              <a:rPr lang="en-US" sz="3700" b="1" kern="600" dirty="0">
                <a:latin typeface="Courier New" panose="02070309020205020404" pitchFamily="49" charset="0"/>
                <a:cs typeface="Courier New" panose="02070309020205020404" pitchFamily="49" charset="0"/>
              </a:rPr>
              <a:t>. I'm in the 	shizzle </a:t>
            </a:r>
            <a:r>
              <a:rPr lang="en-US" sz="3700" b="1" kern="600" dirty="0" err="1">
                <a:latin typeface="Courier New" panose="02070309020205020404" pitchFamily="49" charset="0"/>
                <a:cs typeface="Courier New" panose="02070309020205020404" pitchFamily="49" charset="0"/>
              </a:rPr>
              <a:t>yippiyo</a:t>
            </a:r>
            <a:r>
              <a:rPr lang="en-US" sz="3700" b="1" kern="600" dirty="0">
                <a:latin typeface="Courier New" panose="02070309020205020404" pitchFamily="49" charset="0"/>
                <a:cs typeface="Courier New" panose="02070309020205020404" pitchFamily="49" charset="0"/>
              </a:rPr>
              <a:t> sizzle </a:t>
            </a:r>
            <a:r>
              <a:rPr lang="en-US" sz="3700" b="1" kern="600" dirty="0" err="1">
                <a:latin typeface="Courier New" panose="02070309020205020404" pitchFamily="49" charset="0"/>
                <a:cs typeface="Courier New" panose="02070309020205020404" pitchFamily="49" charset="0"/>
              </a:rPr>
              <a:t>daahng</a:t>
            </a:r>
            <a:r>
              <a:rPr lang="en-US" sz="3700" b="1" kern="600" dirty="0">
                <a:latin typeface="Courier New" panose="02070309020205020404" pitchFamily="49" charset="0"/>
                <a:cs typeface="Courier New" panose="02070309020205020404" pitchFamily="49" charset="0"/>
              </a:rPr>
              <a:t> dawg </a:t>
            </a:r>
            <a:r>
              <a:rPr lang="en-US" sz="3700" b="1" kern="600" dirty="0" err="1">
                <a:latin typeface="Courier New" panose="02070309020205020404" pitchFamily="49" charset="0"/>
                <a:cs typeface="Courier New" panose="02070309020205020404" pitchFamily="49" charset="0"/>
              </a:rPr>
              <a:t>eros</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ultricizzle</a:t>
            </a:r>
            <a:r>
              <a:rPr lang="en-US" sz="3700" b="1" kern="600" dirty="0">
                <a:latin typeface="Courier New" panose="02070309020205020404" pitchFamily="49" charset="0"/>
                <a:cs typeface="Courier New" panose="02070309020205020404" pitchFamily="49" charset="0"/>
              </a:rPr>
              <a:t> . In </a:t>
            </a:r>
            <a:r>
              <a:rPr lang="en-US" sz="3700" b="1" kern="600" dirty="0" err="1">
                <a:latin typeface="Courier New" panose="02070309020205020404" pitchFamily="49" charset="0"/>
                <a:cs typeface="Courier New" panose="02070309020205020404" pitchFamily="49" charset="0"/>
              </a:rPr>
              <a:t>velit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tortor</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ultricizzle</a:t>
            </a:r>
            <a:r>
              <a:rPr lang="en-US" sz="3700" b="1" kern="600" dirty="0">
                <a:latin typeface="Courier New" panose="02070309020205020404" pitchFamily="49" charset="0"/>
                <a:cs typeface="Courier New" panose="02070309020205020404" pitchFamily="49" charset="0"/>
              </a:rPr>
              <a:t> 	ghetto, </a:t>
            </a:r>
            <a:r>
              <a:rPr lang="en-US" sz="3700" b="1" kern="600" dirty="0" err="1">
                <a:latin typeface="Courier New" panose="02070309020205020404" pitchFamily="49" charset="0"/>
                <a:cs typeface="Courier New" panose="02070309020205020404" pitchFamily="49" charset="0"/>
              </a:rPr>
              <a:t>hendrerizzle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shizzle </a:t>
            </a:r>
            <a:r>
              <a:rPr lang="en-US" sz="3700" b="1" kern="600" dirty="0" err="1">
                <a:latin typeface="Courier New" panose="02070309020205020404" pitchFamily="49" charset="0"/>
                <a:cs typeface="Courier New" panose="02070309020205020404" pitchFamily="49" charset="0"/>
              </a:rPr>
              <a:t>mah</a:t>
            </a:r>
            <a:r>
              <a:rPr lang="en-US" sz="3700" b="1" kern="600" dirty="0">
                <a:latin typeface="Courier New" panose="02070309020205020404" pitchFamily="49" charset="0"/>
                <a:cs typeface="Courier New" panose="02070309020205020404" pitchFamily="49" charset="0"/>
              </a:rPr>
              <a:t> nizzle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mah</a:t>
            </a:r>
            <a:r>
              <a:rPr lang="en-US" sz="3700" b="1" kern="600" dirty="0">
                <a:latin typeface="Courier New" panose="02070309020205020404" pitchFamily="49" charset="0"/>
                <a:cs typeface="Courier New" panose="02070309020205020404" pitchFamily="49" charset="0"/>
              </a:rPr>
              <a:t> home g-</a:t>
            </a:r>
            <a:r>
              <a:rPr lang="en-US" sz="3700" b="1" kern="600" dirty="0" err="1">
                <a:latin typeface="Courier New" panose="02070309020205020404" pitchFamily="49" charset="0"/>
                <a:cs typeface="Courier New" panose="02070309020205020404" pitchFamily="49" charset="0"/>
              </a:rPr>
              <a:t>dizzle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adipiscing</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crunk</a:t>
            </a:r>
            <a:r>
              <a:rPr lang="en-US" sz="3700" b="1" kern="600" dirty="0">
                <a:latin typeface="Courier New" panose="02070309020205020404" pitchFamily="49" charset="0"/>
                <a:cs typeface="Courier New" panose="02070309020205020404" pitchFamily="49" charset="0"/>
              </a:rPr>
              <a:t>, boom </a:t>
            </a:r>
            <a:r>
              <a:rPr lang="en-US" sz="3700" b="1" kern="600" dirty="0" err="1">
                <a:latin typeface="Courier New" panose="02070309020205020404" pitchFamily="49" charset="0"/>
                <a:cs typeface="Courier New" panose="02070309020205020404" pitchFamily="49" charset="0"/>
              </a:rPr>
              <a:t>shackalack</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velit</a:t>
            </a:r>
            <a:r>
              <a:rPr lang="en-US" sz="3700" b="1" kern="600" dirty="0">
                <a:latin typeface="Courier New" panose="02070309020205020404" pitchFamily="49" charset="0"/>
                <a:cs typeface="Courier New" panose="02070309020205020404" pitchFamily="49" charset="0"/>
              </a:rPr>
              <a:t> doggy, </a:t>
            </a:r>
            <a:r>
              <a:rPr lang="en-US" sz="3700" b="1" kern="600" dirty="0" err="1">
                <a:latin typeface="Courier New" panose="02070309020205020404" pitchFamily="49" charset="0"/>
                <a:cs typeface="Courier New" panose="02070309020205020404" pitchFamily="49" charset="0"/>
              </a:rPr>
              <a:t>hizzle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consequizzle</a:t>
            </a:r>
            <a:r>
              <a:rPr lang="en-US" sz="3700" b="1" kern="600" dirty="0">
                <a:latin typeface="Courier New" panose="02070309020205020404" pitchFamily="49" charset="0"/>
                <a:cs typeface="Courier New" panose="02070309020205020404" pitchFamily="49" charset="0"/>
              </a:rPr>
              <a:t>, pharetra get down 	get down, </a:t>
            </a:r>
            <a:r>
              <a:rPr lang="en-US" sz="3700" b="1" kern="600" dirty="0" err="1">
                <a:latin typeface="Courier New" panose="02070309020205020404" pitchFamily="49" charset="0"/>
                <a:cs typeface="Courier New" panose="02070309020205020404" pitchFamily="49" charset="0"/>
              </a:rPr>
              <a:t>dictizzle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sed</a:t>
            </a:r>
            <a:r>
              <a:rPr lang="en-US" sz="3700" b="1" kern="600" dirty="0">
                <a:latin typeface="Courier New" panose="02070309020205020404" pitchFamily="49" charset="0"/>
                <a:cs typeface="Courier New" panose="02070309020205020404" pitchFamily="49" charset="0"/>
              </a:rPr>
              <a:t>, shut the shizzle up.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shizzle </a:t>
            </a:r>
            <a:r>
              <a:rPr lang="en-US" sz="3700" b="1" kern="600" dirty="0" err="1">
                <a:latin typeface="Courier New" panose="02070309020205020404" pitchFamily="49" charset="0"/>
                <a:cs typeface="Courier New" panose="02070309020205020404" pitchFamily="49" charset="0"/>
              </a:rPr>
              <a:t>neque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lorizzle</a:t>
            </a:r>
            <a:r>
              <a:rPr lang="en-US" sz="3700" b="1" kern="600" dirty="0">
                <a:latin typeface="Courier New" panose="02070309020205020404" pitchFamily="49" charset="0"/>
                <a:cs typeface="Courier New" panose="02070309020205020404" pitchFamily="49" charset="0"/>
              </a:rPr>
              <a:t>. Bling 	bling vitae </a:t>
            </a:r>
            <a:r>
              <a:rPr lang="en-US" sz="3700" b="1" kern="600" dirty="0" err="1">
                <a:latin typeface="Courier New" panose="02070309020205020404" pitchFamily="49" charset="0"/>
                <a:cs typeface="Courier New" panose="02070309020205020404" pitchFamily="49" charset="0"/>
              </a:rPr>
              <a:t>pizzle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ut</a:t>
            </a:r>
            <a:r>
              <a:rPr lang="en-US" sz="3700" b="1" kern="600" dirty="0">
                <a:latin typeface="Courier New" panose="02070309020205020404" pitchFamily="49" charset="0"/>
                <a:cs typeface="Courier New" panose="02070309020205020404" pitchFamily="49" charset="0"/>
              </a:rPr>
              <a:t> libero </a:t>
            </a:r>
            <a:r>
              <a:rPr lang="en-US" sz="3700" b="1" kern="600" dirty="0" err="1">
                <a:latin typeface="Courier New" panose="02070309020205020404" pitchFamily="49" charset="0"/>
                <a:cs typeface="Courier New" panose="02070309020205020404" pitchFamily="49" charset="0"/>
              </a:rPr>
              <a:t>commodo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gizzle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Fusce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augue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eu</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yo</a:t>
            </a:r>
            <a:r>
              <a:rPr lang="en-US" sz="3700" b="1" kern="600" dirty="0">
                <a:latin typeface="Courier New" panose="02070309020205020404" pitchFamily="49" charset="0"/>
                <a:cs typeface="Courier New" panose="02070309020205020404" pitchFamily="49" charset="0"/>
              </a:rPr>
              <a:t> mamma dang shit. 	</a:t>
            </a:r>
            <a:r>
              <a:rPr lang="en-US" sz="3700" b="1" kern="600" dirty="0" err="1">
                <a:latin typeface="Courier New" panose="02070309020205020404" pitchFamily="49" charset="0"/>
                <a:cs typeface="Courier New" panose="02070309020205020404" pitchFamily="49" charset="0"/>
              </a:rPr>
              <a:t>Phasellizzle</a:t>
            </a:r>
            <a:r>
              <a:rPr lang="en-US" sz="3700" b="1" kern="600" dirty="0">
                <a:latin typeface="Courier New" panose="02070309020205020404" pitchFamily="49" charset="0"/>
                <a:cs typeface="Courier New" panose="02070309020205020404" pitchFamily="49" charset="0"/>
              </a:rPr>
              <a:t> break it down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nizzle </a:t>
            </a:r>
            <a:r>
              <a:rPr lang="en-US" sz="3700" b="1" kern="600" dirty="0" err="1">
                <a:latin typeface="Courier New" panose="02070309020205020404" pitchFamily="49" charset="0"/>
                <a:cs typeface="Courier New" panose="02070309020205020404" pitchFamily="49" charset="0"/>
              </a:rPr>
              <a:t>erat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Suspendisse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shizzlin</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dizzle</a:t>
            </a:r>
            <a:r>
              <a:rPr lang="en-US" sz="3700" b="1" kern="600" dirty="0">
                <a:latin typeface="Courier New" panose="02070309020205020404" pitchFamily="49" charset="0"/>
                <a:cs typeface="Courier New" panose="02070309020205020404" pitchFamily="49" charset="0"/>
              </a:rPr>
              <a:t> owned, 	</a:t>
            </a:r>
            <a:r>
              <a:rPr lang="en-US" sz="3700" b="1" kern="600" dirty="0" err="1">
                <a:latin typeface="Courier New" panose="02070309020205020404" pitchFamily="49" charset="0"/>
                <a:cs typeface="Courier New" panose="02070309020205020404" pitchFamily="49" charset="0"/>
              </a:rPr>
              <a:t>sollicitudin</a:t>
            </a:r>
            <a:r>
              <a:rPr lang="en-US" sz="3700" b="1" kern="600" dirty="0">
                <a:latin typeface="Courier New" panose="02070309020205020404" pitchFamily="49" charset="0"/>
                <a:cs typeface="Courier New" panose="02070309020205020404" pitchFamily="49" charset="0"/>
              </a:rPr>
              <a:t> sizzle, </a:t>
            </a:r>
            <a:r>
              <a:rPr lang="en-US" sz="3700" b="1" kern="600" dirty="0" err="1">
                <a:latin typeface="Courier New" panose="02070309020205020404" pitchFamily="49" charset="0"/>
                <a:cs typeface="Courier New" panose="02070309020205020404" pitchFamily="49" charset="0"/>
              </a:rPr>
              <a:t>mah</a:t>
            </a:r>
            <a:r>
              <a:rPr lang="en-US" sz="3700" b="1" kern="600" dirty="0">
                <a:latin typeface="Courier New" panose="02070309020205020404" pitchFamily="49" charset="0"/>
                <a:cs typeface="Courier New" panose="02070309020205020404" pitchFamily="49" charset="0"/>
              </a:rPr>
              <a:t> nizzle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commodo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nec</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justo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Donizzle</a:t>
            </a:r>
            <a:r>
              <a:rPr lang="en-US" sz="3700" b="1" kern="600" dirty="0">
                <a:latin typeface="Courier New" panose="02070309020205020404" pitchFamily="49" charset="0"/>
                <a:cs typeface="Courier New" panose="02070309020205020404" pitchFamily="49" charset="0"/>
              </a:rPr>
              <a:t> fizzle 	</a:t>
            </a:r>
            <a:r>
              <a:rPr lang="en-US" sz="3700" b="1" kern="600" dirty="0" err="1">
                <a:latin typeface="Courier New" panose="02070309020205020404" pitchFamily="49" charset="0"/>
                <a:cs typeface="Courier New" panose="02070309020205020404" pitchFamily="49" charset="0"/>
              </a:rPr>
              <a:t>porttitizzle</a:t>
            </a:r>
            <a:r>
              <a:rPr lang="en-US" sz="3700" b="1" kern="600" dirty="0">
                <a:latin typeface="Courier New" panose="02070309020205020404" pitchFamily="49" charset="0"/>
                <a:cs typeface="Courier New" panose="02070309020205020404" pitchFamily="49" charset="0"/>
              </a:rPr>
              <a:t> ligula. Nunc </a:t>
            </a:r>
            <a:r>
              <a:rPr lang="en-US" sz="3700" b="1" kern="600" dirty="0" err="1">
                <a:latin typeface="Courier New" panose="02070309020205020404" pitchFamily="49" charset="0"/>
                <a:cs typeface="Courier New" panose="02070309020205020404" pitchFamily="49" charset="0"/>
              </a:rPr>
              <a:t>feugizzle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tellus</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tellivizzle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ornare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tempor</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sapizzle</a:t>
            </a:r>
            <a:r>
              <a:rPr lang="en-US" sz="3700" b="1" kern="600" dirty="0">
                <a:latin typeface="Courier New" panose="02070309020205020404" pitchFamily="49" charset="0"/>
                <a:cs typeface="Courier New" panose="02070309020205020404" pitchFamily="49" charset="0"/>
              </a:rPr>
              <a:t> break 	it down </a:t>
            </a:r>
            <a:r>
              <a:rPr lang="en-US" sz="3700" b="1" kern="600" dirty="0" err="1">
                <a:latin typeface="Courier New" panose="02070309020205020404" pitchFamily="49" charset="0"/>
                <a:cs typeface="Courier New" panose="02070309020205020404" pitchFamily="49" charset="0"/>
              </a:rPr>
              <a:t>tincidunt</a:t>
            </a:r>
            <a:r>
              <a:rPr lang="en-US" sz="3700" b="1" kern="600" dirty="0">
                <a:latin typeface="Courier New" panose="02070309020205020404" pitchFamily="49" charset="0"/>
                <a:cs typeface="Courier New" panose="02070309020205020404" pitchFamily="49" charset="0"/>
              </a:rPr>
              <a:t> gangster, </a:t>
            </a:r>
            <a:r>
              <a:rPr lang="en-US" sz="3700" b="1" kern="600" dirty="0" err="1">
                <a:latin typeface="Courier New" panose="02070309020205020404" pitchFamily="49" charset="0"/>
                <a:cs typeface="Courier New" panose="02070309020205020404" pitchFamily="49" charset="0"/>
              </a:rPr>
              <a:t>eget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dapibus</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daahng</a:t>
            </a:r>
            <a:r>
              <a:rPr lang="en-US" sz="3700" b="1" kern="600" dirty="0">
                <a:latin typeface="Courier New" panose="02070309020205020404" pitchFamily="49" charset="0"/>
                <a:cs typeface="Courier New" panose="02070309020205020404" pitchFamily="49" charset="0"/>
              </a:rPr>
              <a:t> dawg </a:t>
            </a:r>
            <a:r>
              <a:rPr lang="en-US" sz="3700" b="1" kern="600" dirty="0" err="1">
                <a:latin typeface="Courier New" panose="02070309020205020404" pitchFamily="49" charset="0"/>
                <a:cs typeface="Courier New" panose="02070309020205020404" pitchFamily="49" charset="0"/>
              </a:rPr>
              <a:t>enizzle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that's the shizzle. 	Stuff </a:t>
            </a:r>
            <a:r>
              <a:rPr lang="en-US" sz="3700" b="1" kern="600" dirty="0" err="1">
                <a:latin typeface="Courier New" panose="02070309020205020404" pitchFamily="49" charset="0"/>
                <a:cs typeface="Courier New" panose="02070309020205020404" pitchFamily="49" charset="0"/>
              </a:rPr>
              <a:t>quizzle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leo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imperdizzle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fo</a:t>
            </a:r>
            <a:r>
              <a:rPr lang="en-US" sz="3700" b="1" kern="600" dirty="0">
                <a:latin typeface="Courier New" panose="02070309020205020404" pitchFamily="49" charset="0"/>
                <a:cs typeface="Courier New" panose="02070309020205020404" pitchFamily="49" charset="0"/>
              </a:rPr>
              <a:t> shizzle my nizzle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semper </a:t>
            </a:r>
            <a:r>
              <a:rPr lang="en-US" sz="3700" b="1" kern="600" dirty="0" err="1">
                <a:latin typeface="Courier New" panose="02070309020205020404" pitchFamily="49" charset="0"/>
                <a:cs typeface="Courier New" panose="02070309020205020404" pitchFamily="49" charset="0"/>
              </a:rPr>
              <a:t>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sapien</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Ut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boofron</a:t>
            </a:r>
            <a:r>
              <a:rPr lang="en-US" sz="3700" b="1" kern="600" dirty="0">
                <a:latin typeface="Courier New" panose="02070309020205020404" pitchFamily="49" charset="0"/>
                <a:cs typeface="Courier New" panose="02070309020205020404" pitchFamily="49" charset="0"/>
              </a:rPr>
              <a:t> magna </a:t>
            </a:r>
            <a:r>
              <a:rPr lang="en-US" sz="3700" b="1" kern="600" dirty="0" err="1">
                <a:latin typeface="Courier New" panose="02070309020205020404" pitchFamily="49" charset="0"/>
                <a:cs typeface="Courier New" panose="02070309020205020404" pitchFamily="49" charset="0"/>
              </a:rPr>
              <a:t>vizzle</a:t>
            </a:r>
            <a:r>
              <a:rPr lang="en-US" sz="3700" b="1" kern="600" dirty="0">
                <a:latin typeface="Courier New" panose="02070309020205020404" pitchFamily="49" charset="0"/>
                <a:cs typeface="Courier New" panose="02070309020205020404" pitchFamily="49" charset="0"/>
              </a:rPr>
              <a:t> ghetto. I'm in the shizzle ante bling </a:t>
            </a:r>
            <a:r>
              <a:rPr lang="en-US" sz="3700" b="1" kern="600" dirty="0" err="1">
                <a:latin typeface="Courier New" panose="02070309020205020404" pitchFamily="49" charset="0"/>
                <a:cs typeface="Courier New" panose="02070309020205020404" pitchFamily="49" charset="0"/>
              </a:rPr>
              <a:t>bling</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suscipizzle</a:t>
            </a:r>
            <a:r>
              <a:rPr lang="en-US" sz="3700" b="1" kern="600" dirty="0">
                <a:latin typeface="Courier New" panose="02070309020205020404" pitchFamily="49" charset="0"/>
                <a:cs typeface="Courier New" panose="02070309020205020404" pitchFamily="49" charset="0"/>
              </a:rPr>
              <a:t> vitae, </a:t>
            </a:r>
            <a:r>
              <a:rPr lang="en-US" sz="3700" b="1" kern="600" dirty="0" err="1">
                <a:latin typeface="Courier New" panose="02070309020205020404" pitchFamily="49" charset="0"/>
                <a:cs typeface="Courier New" panose="02070309020205020404" pitchFamily="49" charset="0"/>
              </a:rPr>
              <a:t>yo</a:t>
            </a:r>
            <a:r>
              <a:rPr lang="en-US" sz="3700" b="1" kern="600" dirty="0">
                <a:latin typeface="Courier New" panose="02070309020205020404" pitchFamily="49" charset="0"/>
                <a:cs typeface="Courier New" panose="02070309020205020404" pitchFamily="49" charset="0"/>
              </a:rPr>
              <a:t> mamma stuff, </a:t>
            </a:r>
            <a:r>
              <a:rPr lang="en-US" sz="3700" b="1" kern="600" dirty="0" err="1">
                <a:latin typeface="Courier New" panose="02070309020205020404" pitchFamily="49" charset="0"/>
                <a:cs typeface="Courier New" panose="02070309020205020404" pitchFamily="49" charset="0"/>
              </a:rPr>
              <a:t>rutrizzle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pizzle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velizzle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Mauris</a:t>
            </a:r>
            <a:r>
              <a:rPr lang="en-US" sz="3700" b="1" kern="600" dirty="0">
                <a:latin typeface="Courier New" panose="02070309020205020404" pitchFamily="49" charset="0"/>
                <a:cs typeface="Courier New" panose="02070309020205020404" pitchFamily="49" charset="0"/>
              </a:rPr>
              <a:t> da bomb go to 	</a:t>
            </a:r>
            <a:r>
              <a:rPr lang="en-US" sz="3700" b="1" kern="600" dirty="0" err="1">
                <a:latin typeface="Courier New" panose="02070309020205020404" pitchFamily="49" charset="0"/>
                <a:cs typeface="Courier New" panose="02070309020205020404" pitchFamily="49" charset="0"/>
              </a:rPr>
              <a:t>hizzle</a:t>
            </a:r>
            <a:r>
              <a:rPr lang="en-US" sz="3700" b="1" kern="600" dirty="0">
                <a:latin typeface="Courier New" panose="02070309020205020404" pitchFamily="49" charset="0"/>
                <a:cs typeface="Courier New" panose="02070309020205020404" pitchFamily="49" charset="0"/>
              </a:rPr>
              <a:t>. Sizzle </a:t>
            </a:r>
            <a:r>
              <a:rPr lang="en-US" sz="3700" b="1" kern="600" dirty="0" err="1">
                <a:latin typeface="Courier New" panose="02070309020205020404" pitchFamily="49" charset="0"/>
                <a:cs typeface="Courier New" panose="02070309020205020404" pitchFamily="49" charset="0"/>
              </a:rPr>
              <a:t>mammasay</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mammasa</a:t>
            </a:r>
            <a:r>
              <a:rPr lang="en-US" sz="3700" b="1" kern="600" dirty="0">
                <a:latin typeface="Courier New" panose="02070309020205020404" pitchFamily="49" charset="0"/>
                <a:cs typeface="Courier New" panose="02070309020205020404" pitchFamily="49" charset="0"/>
              </a:rPr>
              <a:t> mamma </a:t>
            </a:r>
            <a:r>
              <a:rPr lang="en-US" sz="3700" b="1" kern="600" dirty="0" err="1">
                <a:latin typeface="Courier New" panose="02070309020205020404" pitchFamily="49" charset="0"/>
                <a:cs typeface="Courier New" panose="02070309020205020404" pitchFamily="49" charset="0"/>
              </a:rPr>
              <a:t>oo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sa</a:t>
            </a:r>
            <a:r>
              <a:rPr lang="en-US" sz="3700" b="1" kern="600" dirty="0">
                <a:latin typeface="Courier New" panose="02070309020205020404" pitchFamily="49" charset="0"/>
                <a:cs typeface="Courier New" panose="02070309020205020404" pitchFamily="49" charset="0"/>
              </a:rPr>
              <a:t> magna own </a:t>
            </a:r>
            <a:r>
              <a:rPr lang="en-US" sz="3700" b="1" kern="600" dirty="0" err="1">
                <a:latin typeface="Courier New" panose="02070309020205020404" pitchFamily="49" charset="0"/>
                <a:cs typeface="Courier New" panose="02070309020205020404" pitchFamily="49" charset="0"/>
              </a:rPr>
              <a:t>yo</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amet</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risus</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iaculizzle</a:t>
            </a:r>
            <a:r>
              <a:rPr lang="en-US" sz="3700" b="1" kern="600" dirty="0">
                <a:latin typeface="Courier New" panose="02070309020205020404" pitchFamily="49" charset="0"/>
                <a:cs typeface="Courier New" panose="02070309020205020404" pitchFamily="49" charset="0"/>
              </a:rPr>
              <a:t> 	</a:t>
            </a:r>
            <a:r>
              <a:rPr lang="en-US" sz="3700" b="1" kern="600" dirty="0" err="1">
                <a:latin typeface="Courier New" panose="02070309020205020404" pitchFamily="49" charset="0"/>
                <a:cs typeface="Courier New" panose="02070309020205020404" pitchFamily="49" charset="0"/>
              </a:rPr>
              <a:t>congue</a:t>
            </a:r>
            <a:r>
              <a:rPr lang="en-US" sz="3700" b="1" kern="600" dirty="0">
                <a:latin typeface="Courier New" panose="02070309020205020404" pitchFamily="49" charset="0"/>
                <a:cs typeface="Courier New" panose="02070309020205020404" pitchFamily="49" charset="0"/>
              </a:rPr>
              <a:t>."</a:t>
            </a:r>
          </a:p>
          <a:p>
            <a:pPr indent="0" defTabSz="932742">
              <a:lnSpc>
                <a:spcPct val="90000"/>
              </a:lnSpc>
              <a:spcBef>
                <a:spcPts val="0"/>
              </a:spcBef>
              <a:spcAft>
                <a:spcPts val="600"/>
              </a:spcAft>
              <a:buSzTx/>
              <a:buNone/>
              <a:defRPr/>
            </a:pPr>
            <a:r>
              <a:rPr lang="en-US" sz="3700" b="1" kern="600" dirty="0">
                <a:latin typeface="Courier New" panose="02070309020205020404" pitchFamily="49" charset="0"/>
                <a:cs typeface="Courier New" panose="02070309020205020404" pitchFamily="49" charset="0"/>
              </a:rPr>
              <a:t>}</a:t>
            </a:r>
          </a:p>
          <a:p>
            <a:pPr marL="0" indent="0">
              <a:buNone/>
            </a:pPr>
            <a:endParaRPr lang="hu-HU" dirty="0"/>
          </a:p>
        </p:txBody>
      </p:sp>
      <p:sp>
        <p:nvSpPr>
          <p:cNvPr id="3" name="Title 2"/>
          <p:cNvSpPr>
            <a:spLocks noGrp="1"/>
          </p:cNvSpPr>
          <p:nvPr>
            <p:ph type="title"/>
          </p:nvPr>
        </p:nvSpPr>
        <p:spPr/>
        <p:txBody>
          <a:bodyPr/>
          <a:lstStyle/>
          <a:p>
            <a:r>
              <a:rPr lang="hu-HU" dirty="0"/>
              <a:t>Dokumentum adatbázisok</a:t>
            </a:r>
            <a:endParaRPr lang="en-US" dirty="0"/>
          </a:p>
        </p:txBody>
      </p:sp>
    </p:spTree>
    <p:extLst>
      <p:ext uri="{BB962C8B-B14F-4D97-AF65-F5344CB8AC3E}">
        <p14:creationId xmlns:p14="http://schemas.microsoft.com/office/powerpoint/2010/main" val="271891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269875" y="1635125"/>
            <a:ext cx="3048000" cy="4932363"/>
          </a:xfrm>
        </p:spPr>
        <p:txBody>
          <a:bodyPr>
            <a:normAutofit/>
          </a:bodyPr>
          <a:lstStyle/>
          <a:p>
            <a:r>
              <a:rPr lang="hu-HU" sz="3000" dirty="0"/>
              <a:t>Ideális ilyen dokumentumok tárolására</a:t>
            </a:r>
          </a:p>
        </p:txBody>
      </p:sp>
      <p:sp>
        <p:nvSpPr>
          <p:cNvPr id="2" name="Content Placeholder 1"/>
          <p:cNvSpPr>
            <a:spLocks noGrp="1"/>
          </p:cNvSpPr>
          <p:nvPr>
            <p:ph sz="quarter" idx="12"/>
          </p:nvPr>
        </p:nvSpPr>
        <p:spPr/>
        <p:txBody>
          <a:bodyPr>
            <a:normAutofit fontScale="25000" lnSpcReduction="20000"/>
          </a:bodyPr>
          <a:lstStyle/>
          <a:p>
            <a:pPr marL="0" indent="0" defTabSz="932742">
              <a:lnSpc>
                <a:spcPct val="120000"/>
              </a:lnSpc>
              <a:spcBef>
                <a:spcPts val="0"/>
              </a:spcBef>
              <a:spcAft>
                <a:spcPts val="600"/>
              </a:spcAft>
              <a:buSzTx/>
              <a:buNone/>
              <a:defRPr/>
            </a:pPr>
            <a:r>
              <a:rPr lang="en-US" sz="4000" b="1" kern="600" dirty="0">
                <a:latin typeface="Courier New" panose="02070309020205020404" pitchFamily="49" charset="0"/>
                <a:cs typeface="Courier New" panose="02070309020205020404" pitchFamily="49" charset="0"/>
              </a:rPr>
              <a:t>{</a:t>
            </a:r>
          </a:p>
          <a:p>
            <a:pPr marL="0" indent="0" defTabSz="932742">
              <a:lnSpc>
                <a:spcPct val="120000"/>
              </a:lnSpc>
              <a:spcBef>
                <a:spcPts val="0"/>
              </a:spcBef>
              <a:spcAft>
                <a:spcPts val="600"/>
              </a:spcAft>
              <a:buSzTx/>
              <a:buNone/>
              <a:defRPr/>
            </a:pPr>
            <a:r>
              <a:rPr lang="en-US" sz="4000" b="1" kern="600" dirty="0">
                <a:latin typeface="Courier New" panose="02070309020205020404" pitchFamily="49" charset="0"/>
                <a:cs typeface="Courier New" panose="02070309020205020404" pitchFamily="49" charset="0"/>
              </a:rPr>
              <a:t>     "id": "</a:t>
            </a:r>
            <a:r>
              <a:rPr lang="en-US" sz="4000" b="1" kern="600" dirty="0" err="1">
                <a:latin typeface="Courier New" panose="02070309020205020404" pitchFamily="49" charset="0"/>
                <a:cs typeface="Courier New" panose="02070309020205020404" pitchFamily="49" charset="0"/>
              </a:rPr>
              <a:t>13244_user</a:t>
            </a:r>
            <a:r>
              <a:rPr lang="en-US" sz="4000" b="1" kern="600" dirty="0">
                <a:latin typeface="Courier New" panose="02070309020205020404" pitchFamily="49" charset="0"/>
                <a:cs typeface="Courier New" panose="02070309020205020404" pitchFamily="49" charset="0"/>
              </a:rPr>
              <a:t>",     </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firstName</a:t>
            </a:r>
            <a:r>
              <a:rPr lang="en-US" sz="4000" b="1" kern="600" dirty="0">
                <a:latin typeface="Courier New" panose="02070309020205020404" pitchFamily="49" charset="0"/>
                <a:cs typeface="Courier New" panose="02070309020205020404" pitchFamily="49" charset="0"/>
              </a:rPr>
              <a:t>": "John",</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lastName</a:t>
            </a:r>
            <a:r>
              <a:rPr lang="en-US" sz="4000" b="1" kern="600" dirty="0">
                <a:latin typeface="Courier New" panose="02070309020205020404" pitchFamily="49" charset="0"/>
                <a:cs typeface="Courier New" panose="02070309020205020404" pitchFamily="49" charset="0"/>
              </a:rPr>
              <a:t>": "Smith",</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"age": 25,</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employmentHistory</a:t>
            </a:r>
            <a:r>
              <a:rPr lang="en-US" sz="4000" b="1" kern="600" dirty="0">
                <a:latin typeface="Courier New" panose="02070309020205020404" pitchFamily="49" charset="0"/>
                <a:cs typeface="Courier New" panose="02070309020205020404" pitchFamily="49" charset="0"/>
              </a:rPr>
              <a:t>" : [</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company":"Contoso</a:t>
            </a:r>
            <a:r>
              <a:rPr lang="en-US" sz="4000" b="1" kern="600" dirty="0">
                <a:latin typeface="Courier New" panose="02070309020205020404" pitchFamily="49" charset="0"/>
                <a:cs typeface="Courier New" panose="02070309020205020404" pitchFamily="49" charset="0"/>
              </a:rPr>
              <a:t> </a:t>
            </a:r>
            <a:r>
              <a:rPr lang="en-US" sz="4000" b="1" kern="600" dirty="0" err="1">
                <a:latin typeface="Courier New" panose="02070309020205020404" pitchFamily="49" charset="0"/>
                <a:cs typeface="Courier New" panose="02070309020205020404" pitchFamily="49" charset="0"/>
              </a:rPr>
              <a:t>Inc</a:t>
            </a:r>
            <a:r>
              <a:rPr lang="en-US" sz="4000" b="1" kern="600" dirty="0">
                <a:latin typeface="Courier New" panose="02070309020205020404" pitchFamily="49" charset="0"/>
                <a:cs typeface="Courier New" panose="02070309020205020404" pitchFamily="49" charset="0"/>
              </a:rPr>
              <a:t>"	</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"start": {"date":"</a:t>
            </a:r>
            <a:r>
              <a:rPr lang="fr-FR" sz="4000" b="1" kern="600" dirty="0">
                <a:latin typeface="Courier New" panose="02070309020205020404" pitchFamily="49" charset="0"/>
                <a:cs typeface="Courier New" panose="02070309020205020404" pitchFamily="49" charset="0"/>
              </a:rPr>
              <a:t>Thu, 02 </a:t>
            </a:r>
            <a:r>
              <a:rPr lang="fr-FR" sz="4000" b="1" kern="600" dirty="0" err="1">
                <a:latin typeface="Courier New" panose="02070309020205020404" pitchFamily="49" charset="0"/>
                <a:cs typeface="Courier New" panose="02070309020205020404" pitchFamily="49" charset="0"/>
              </a:rPr>
              <a:t>Apr</a:t>
            </a:r>
            <a:r>
              <a:rPr lang="fr-FR" sz="4000" b="1" kern="600" dirty="0">
                <a:latin typeface="Courier New" panose="02070309020205020404" pitchFamily="49" charset="0"/>
                <a:cs typeface="Courier New" panose="02070309020205020404" pitchFamily="49" charset="0"/>
              </a:rPr>
              <a:t> 2015 20:54:45 GMT</a:t>
            </a:r>
            <a:r>
              <a:rPr lang="en-US" sz="4000" b="1" kern="600" dirty="0">
                <a:latin typeface="Courier New" panose="02070309020205020404" pitchFamily="49" charset="0"/>
                <a:cs typeface="Courier New" panose="02070309020205020404" pitchFamily="49" charset="0"/>
              </a:rPr>
              <a:t>", "</a:t>
            </a:r>
            <a:r>
              <a:rPr lang="en-US" sz="4000" b="1" kern="600" dirty="0" err="1">
                <a:latin typeface="Courier New" panose="02070309020205020404" pitchFamily="49" charset="0"/>
                <a:cs typeface="Courier New" panose="02070309020205020404" pitchFamily="49" charset="0"/>
              </a:rPr>
              <a:t>epoch":1428008086</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position":"CEO</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"start": {"date":"</a:t>
            </a:r>
            <a:r>
              <a:rPr lang="fr-FR" sz="4000" b="1" kern="600" dirty="0">
                <a:latin typeface="Courier New" panose="02070309020205020404" pitchFamily="49" charset="0"/>
                <a:cs typeface="Courier New" panose="02070309020205020404" pitchFamily="49" charset="0"/>
              </a:rPr>
              <a:t>Thu, 02 </a:t>
            </a:r>
            <a:r>
              <a:rPr lang="fr-FR" sz="4000" b="1" kern="600" dirty="0" err="1">
                <a:latin typeface="Courier New" panose="02070309020205020404" pitchFamily="49" charset="0"/>
                <a:cs typeface="Courier New" panose="02070309020205020404" pitchFamily="49" charset="0"/>
              </a:rPr>
              <a:t>Apr</a:t>
            </a:r>
            <a:r>
              <a:rPr lang="fr-FR" sz="4000" b="1" kern="600" dirty="0">
                <a:latin typeface="Courier New" panose="02070309020205020404" pitchFamily="49" charset="0"/>
                <a:cs typeface="Courier New" panose="02070309020205020404" pitchFamily="49" charset="0"/>
              </a:rPr>
              <a:t> 2012 20:54:45 GMT</a:t>
            </a:r>
            <a:r>
              <a:rPr lang="en-US" sz="4000" b="1" kern="600" dirty="0">
                <a:latin typeface="Courier New" panose="02070309020205020404" pitchFamily="49" charset="0"/>
                <a:cs typeface="Courier New" panose="02070309020205020404" pitchFamily="49" charset="0"/>
              </a:rPr>
              <a:t>", "</a:t>
            </a:r>
            <a:r>
              <a:rPr lang="en-US" sz="4000" b="1" kern="600" dirty="0" err="1">
                <a:latin typeface="Courier New" panose="02070309020205020404" pitchFamily="49" charset="0"/>
                <a:cs typeface="Courier New" panose="02070309020205020404" pitchFamily="49" charset="0"/>
              </a:rPr>
              <a:t>epoch":1428008086</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"end": {"date":"</a:t>
            </a:r>
            <a:r>
              <a:rPr lang="fr-FR" sz="4000" b="1" kern="600" dirty="0">
                <a:latin typeface="Courier New" panose="02070309020205020404" pitchFamily="49" charset="0"/>
                <a:cs typeface="Courier New" panose="02070309020205020404" pitchFamily="49" charset="0"/>
              </a:rPr>
              <a:t>Thu, 01 </a:t>
            </a:r>
            <a:r>
              <a:rPr lang="fr-FR" sz="4000" b="1" kern="600" dirty="0" err="1">
                <a:latin typeface="Courier New" panose="02070309020205020404" pitchFamily="49" charset="0"/>
                <a:cs typeface="Courier New" panose="02070309020205020404" pitchFamily="49" charset="0"/>
              </a:rPr>
              <a:t>Apr</a:t>
            </a:r>
            <a:r>
              <a:rPr lang="fr-FR" sz="4000" b="1" kern="600" dirty="0">
                <a:latin typeface="Courier New" panose="02070309020205020404" pitchFamily="49" charset="0"/>
                <a:cs typeface="Courier New" panose="02070309020205020404" pitchFamily="49" charset="0"/>
              </a:rPr>
              <a:t> 2015 20:54:45 GMT</a:t>
            </a:r>
            <a:r>
              <a:rPr lang="en-US" sz="4000" b="1" kern="600" dirty="0">
                <a:latin typeface="Courier New" panose="02070309020205020404" pitchFamily="49" charset="0"/>
                <a:cs typeface="Courier New" panose="02070309020205020404" pitchFamily="49" charset="0"/>
              </a:rPr>
              <a:t>", "</a:t>
            </a:r>
            <a:r>
              <a:rPr lang="en-US" sz="4000" b="1" kern="600" dirty="0" err="1">
                <a:latin typeface="Courier New" panose="02070309020205020404" pitchFamily="49" charset="0"/>
                <a:cs typeface="Courier New" panose="02070309020205020404" pitchFamily="49" charset="0"/>
              </a:rPr>
              <a:t>epoch":1428008086</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position":"GM</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"address":</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streetAddress</a:t>
            </a:r>
            <a:r>
              <a:rPr lang="en-US" sz="4000" b="1" kern="600" dirty="0">
                <a:latin typeface="Courier New" panose="02070309020205020404" pitchFamily="49" charset="0"/>
                <a:cs typeface="Courier New" panose="02070309020205020404" pitchFamily="49" charset="0"/>
              </a:rPr>
              <a:t>": "21 2nd </a:t>
            </a:r>
            <a:r>
              <a:rPr lang="en-US" sz="4000" b="1" kern="600" dirty="0" err="1">
                <a:latin typeface="Courier New" panose="02070309020205020404" pitchFamily="49" charset="0"/>
                <a:cs typeface="Courier New" panose="02070309020205020404" pitchFamily="49" charset="0"/>
              </a:rPr>
              <a:t>Str</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"city": "New York",</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"state": "NY",</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postalCode</a:t>
            </a:r>
            <a:r>
              <a:rPr lang="en-US" sz="4000" b="1" kern="600" dirty="0">
                <a:latin typeface="Courier New" panose="02070309020205020404" pitchFamily="49" charset="0"/>
                <a:cs typeface="Courier New" panose="02070309020205020404" pitchFamily="49" charset="0"/>
              </a:rPr>
              <a:t>": "10021„</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endParaRPr lang="hu-HU" sz="4000" b="1" kern="600" dirty="0">
              <a:latin typeface="Courier New" panose="02070309020205020404" pitchFamily="49" charset="0"/>
              <a:cs typeface="Courier New" panose="02070309020205020404" pitchFamily="49" charset="0"/>
            </a:endParaRPr>
          </a:p>
          <a:p>
            <a:pPr marL="0" indent="0" defTabSz="932742">
              <a:lnSpc>
                <a:spcPct val="120000"/>
              </a:lnSpc>
              <a:spcBef>
                <a:spcPts val="0"/>
              </a:spcBef>
              <a:spcAft>
                <a:spcPts val="600"/>
              </a:spcAft>
              <a:buSzTx/>
              <a:buNone/>
              <a:defRPr/>
            </a:pP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"children": [</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name":"Megan</a:t>
            </a:r>
            <a:r>
              <a:rPr lang="en-US" sz="4000" b="1" kern="600" dirty="0">
                <a:latin typeface="Courier New" panose="02070309020205020404" pitchFamily="49" charset="0"/>
                <a:cs typeface="Courier New" panose="02070309020205020404" pitchFamily="49" charset="0"/>
              </a:rPr>
              <a:t>", "</a:t>
            </a:r>
            <a:r>
              <a:rPr lang="en-US" sz="4000" b="1" kern="600" dirty="0" err="1">
                <a:latin typeface="Courier New" panose="02070309020205020404" pitchFamily="49" charset="0"/>
                <a:cs typeface="Courier New" panose="02070309020205020404" pitchFamily="49" charset="0"/>
              </a:rPr>
              <a:t>age":10</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{"name": "Bruce", "</a:t>
            </a:r>
            <a:r>
              <a:rPr lang="en-US" sz="4000" b="1" kern="600" dirty="0" err="1">
                <a:latin typeface="Courier New" panose="02070309020205020404" pitchFamily="49" charset="0"/>
                <a:cs typeface="Courier New" panose="02070309020205020404" pitchFamily="49" charset="0"/>
              </a:rPr>
              <a:t>age":7</a:t>
            </a:r>
            <a:r>
              <a:rPr lang="en-US" sz="4000" b="1" kern="600" dirty="0">
                <a:latin typeface="Courier New" panose="02070309020205020404" pitchFamily="49" charset="0"/>
                <a:cs typeface="Courier New" panose="02070309020205020404" pitchFamily="49" charset="0"/>
              </a:rPr>
              <a:t>},</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{"name": "Angus", "sports" : ["football", "basketball", "hockey"]}]</a:t>
            </a:r>
            <a:r>
              <a:rPr lang="hu-HU" sz="4000" b="1" kern="600" dirty="0">
                <a:latin typeface="Courier New" panose="02070309020205020404" pitchFamily="49" charset="0"/>
                <a:cs typeface="Courier New" panose="02070309020205020404" pitchFamily="49" charset="0"/>
              </a:rPr>
              <a:t/>
            </a:r>
            <a:br>
              <a:rPr lang="hu-HU" sz="4000" b="1" kern="600" dirty="0">
                <a:latin typeface="Courier New" panose="02070309020205020404" pitchFamily="49" charset="0"/>
                <a:cs typeface="Courier New" panose="02070309020205020404" pitchFamily="49" charset="0"/>
              </a:rPr>
            </a:br>
            <a:r>
              <a:rPr lang="hu-HU" sz="4000" b="1" kern="600" dirty="0">
                <a:latin typeface="Courier New" panose="02070309020205020404" pitchFamily="49" charset="0"/>
                <a:cs typeface="Courier New" panose="02070309020205020404" pitchFamily="49" charset="0"/>
              </a:rPr>
              <a:t>       </a:t>
            </a:r>
            <a:r>
              <a:rPr lang="en-US" sz="4000" b="1" kern="600" dirty="0">
                <a:latin typeface="Courier New" panose="02070309020205020404" pitchFamily="49" charset="0"/>
                <a:cs typeface="Courier New" panose="02070309020205020404" pitchFamily="49" charset="0"/>
              </a:rPr>
              <a:t>"</a:t>
            </a:r>
            <a:r>
              <a:rPr lang="en-US" sz="4000" b="1" kern="600" dirty="0" err="1">
                <a:latin typeface="Courier New" panose="02070309020205020404" pitchFamily="49" charset="0"/>
                <a:cs typeface="Courier New" panose="02070309020205020404" pitchFamily="49" charset="0"/>
              </a:rPr>
              <a:t>mobileNumber</a:t>
            </a:r>
            <a:r>
              <a:rPr lang="en-US" sz="4000" b="1" kern="600" dirty="0">
                <a:latin typeface="Courier New" panose="02070309020205020404" pitchFamily="49" charset="0"/>
                <a:cs typeface="Courier New" panose="02070309020205020404" pitchFamily="49" charset="0"/>
              </a:rPr>
              <a:t>": "212 555-1234"</a:t>
            </a:r>
          </a:p>
          <a:p>
            <a:pPr marL="0" indent="0" defTabSz="932742">
              <a:lnSpc>
                <a:spcPct val="120000"/>
              </a:lnSpc>
              <a:spcBef>
                <a:spcPts val="0"/>
              </a:spcBef>
              <a:spcAft>
                <a:spcPts val="600"/>
              </a:spcAft>
              <a:buSzTx/>
              <a:buNone/>
              <a:defRPr/>
            </a:pPr>
            <a:r>
              <a:rPr lang="en-US" sz="4000" b="1" kern="600" dirty="0">
                <a:latin typeface="Courier New" panose="02070309020205020404" pitchFamily="49" charset="0"/>
                <a:cs typeface="Courier New" panose="02070309020205020404" pitchFamily="49" charset="0"/>
              </a:rPr>
              <a:t>}</a:t>
            </a:r>
          </a:p>
          <a:p>
            <a:pPr marL="0" indent="0">
              <a:buNone/>
            </a:pPr>
            <a:endParaRPr lang="hu-HU" dirty="0"/>
          </a:p>
        </p:txBody>
      </p:sp>
      <p:sp>
        <p:nvSpPr>
          <p:cNvPr id="3" name="Title 2"/>
          <p:cNvSpPr>
            <a:spLocks noGrp="1"/>
          </p:cNvSpPr>
          <p:nvPr>
            <p:ph type="title"/>
          </p:nvPr>
        </p:nvSpPr>
        <p:spPr/>
        <p:txBody>
          <a:bodyPr/>
          <a:lstStyle/>
          <a:p>
            <a:r>
              <a:rPr lang="hu-HU" dirty="0"/>
              <a:t>Dokumentum adatbázisok</a:t>
            </a:r>
            <a:endParaRPr lang="en-US" dirty="0"/>
          </a:p>
        </p:txBody>
      </p:sp>
    </p:spTree>
    <p:extLst>
      <p:ext uri="{BB962C8B-B14F-4D97-AF65-F5344CB8AC3E}">
        <p14:creationId xmlns:p14="http://schemas.microsoft.com/office/powerpoint/2010/main" val="3573191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479376" y="3245707"/>
            <a:ext cx="1671631" cy="1017889"/>
            <a:chOff x="1521967" y="2675331"/>
            <a:chExt cx="925513" cy="563563"/>
          </a:xfrm>
        </p:grpSpPr>
        <p:sp>
          <p:nvSpPr>
            <p:cNvPr id="31" name="Freeform 53"/>
            <p:cNvSpPr>
              <a:spLocks noEditPoints="1"/>
            </p:cNvSpPr>
            <p:nvPr/>
          </p:nvSpPr>
          <p:spPr bwMode="auto">
            <a:xfrm>
              <a:off x="1521967" y="2675331"/>
              <a:ext cx="925513" cy="563563"/>
            </a:xfrm>
            <a:custGeom>
              <a:avLst/>
              <a:gdLst>
                <a:gd name="T0" fmla="*/ 484 w 528"/>
                <a:gd name="T1" fmla="*/ 249 h 321"/>
                <a:gd name="T2" fmla="*/ 485 w 528"/>
                <a:gd name="T3" fmla="*/ 21 h 321"/>
                <a:gd name="T4" fmla="*/ 462 w 528"/>
                <a:gd name="T5" fmla="*/ 2 h 321"/>
                <a:gd name="T6" fmla="*/ 68 w 528"/>
                <a:gd name="T7" fmla="*/ 0 h 321"/>
                <a:gd name="T8" fmla="*/ 45 w 528"/>
                <a:gd name="T9" fmla="*/ 20 h 321"/>
                <a:gd name="T10" fmla="*/ 44 w 528"/>
                <a:gd name="T11" fmla="*/ 248 h 321"/>
                <a:gd name="T12" fmla="*/ 0 w 528"/>
                <a:gd name="T13" fmla="*/ 296 h 321"/>
                <a:gd name="T14" fmla="*/ 27 w 528"/>
                <a:gd name="T15" fmla="*/ 320 h 321"/>
                <a:gd name="T16" fmla="*/ 500 w 528"/>
                <a:gd name="T17" fmla="*/ 321 h 321"/>
                <a:gd name="T18" fmla="*/ 528 w 528"/>
                <a:gd name="T19" fmla="*/ 297 h 321"/>
                <a:gd name="T20" fmla="*/ 484 w 528"/>
                <a:gd name="T21" fmla="*/ 249 h 321"/>
                <a:gd name="T22" fmla="*/ 301 w 528"/>
                <a:gd name="T23" fmla="*/ 302 h 321"/>
                <a:gd name="T24" fmla="*/ 219 w 528"/>
                <a:gd name="T25" fmla="*/ 302 h 321"/>
                <a:gd name="T26" fmla="*/ 211 w 528"/>
                <a:gd name="T27" fmla="*/ 298 h 321"/>
                <a:gd name="T28" fmla="*/ 220 w 528"/>
                <a:gd name="T29" fmla="*/ 283 h 321"/>
                <a:gd name="T30" fmla="*/ 227 w 528"/>
                <a:gd name="T31" fmla="*/ 280 h 321"/>
                <a:gd name="T32" fmla="*/ 293 w 528"/>
                <a:gd name="T33" fmla="*/ 280 h 321"/>
                <a:gd name="T34" fmla="*/ 299 w 528"/>
                <a:gd name="T35" fmla="*/ 283 h 321"/>
                <a:gd name="T36" fmla="*/ 309 w 528"/>
                <a:gd name="T37" fmla="*/ 298 h 321"/>
                <a:gd name="T38" fmla="*/ 301 w 528"/>
                <a:gd name="T39" fmla="*/ 302 h 321"/>
                <a:gd name="T40" fmla="*/ 468 w 528"/>
                <a:gd name="T41" fmla="*/ 249 h 321"/>
                <a:gd name="T42" fmla="*/ 62 w 528"/>
                <a:gd name="T43" fmla="*/ 248 h 321"/>
                <a:gd name="T44" fmla="*/ 63 w 528"/>
                <a:gd name="T45" fmla="*/ 23 h 321"/>
                <a:gd name="T46" fmla="*/ 74 w 528"/>
                <a:gd name="T47" fmla="*/ 13 h 321"/>
                <a:gd name="T48" fmla="*/ 457 w 528"/>
                <a:gd name="T49" fmla="*/ 15 h 321"/>
                <a:gd name="T50" fmla="*/ 469 w 528"/>
                <a:gd name="T51" fmla="*/ 25 h 321"/>
                <a:gd name="T52" fmla="*/ 468 w 528"/>
                <a:gd name="T53" fmla="*/ 24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8" h="321">
                  <a:moveTo>
                    <a:pt x="484" y="249"/>
                  </a:moveTo>
                  <a:cubicBezTo>
                    <a:pt x="485" y="21"/>
                    <a:pt x="485" y="21"/>
                    <a:pt x="485" y="21"/>
                  </a:cubicBezTo>
                  <a:cubicBezTo>
                    <a:pt x="485" y="11"/>
                    <a:pt x="474" y="2"/>
                    <a:pt x="462" y="2"/>
                  </a:cubicBezTo>
                  <a:cubicBezTo>
                    <a:pt x="68" y="0"/>
                    <a:pt x="68" y="0"/>
                    <a:pt x="68" y="0"/>
                  </a:cubicBezTo>
                  <a:cubicBezTo>
                    <a:pt x="55" y="0"/>
                    <a:pt x="45" y="9"/>
                    <a:pt x="45" y="20"/>
                  </a:cubicBezTo>
                  <a:cubicBezTo>
                    <a:pt x="44" y="248"/>
                    <a:pt x="44" y="248"/>
                    <a:pt x="44" y="248"/>
                  </a:cubicBezTo>
                  <a:cubicBezTo>
                    <a:pt x="0" y="296"/>
                    <a:pt x="0" y="296"/>
                    <a:pt x="0" y="296"/>
                  </a:cubicBezTo>
                  <a:cubicBezTo>
                    <a:pt x="0" y="309"/>
                    <a:pt x="12" y="320"/>
                    <a:pt x="27" y="320"/>
                  </a:cubicBezTo>
                  <a:cubicBezTo>
                    <a:pt x="500" y="321"/>
                    <a:pt x="500" y="321"/>
                    <a:pt x="500" y="321"/>
                  </a:cubicBezTo>
                  <a:cubicBezTo>
                    <a:pt x="515" y="321"/>
                    <a:pt x="528" y="310"/>
                    <a:pt x="528" y="297"/>
                  </a:cubicBezTo>
                  <a:lnTo>
                    <a:pt x="484" y="249"/>
                  </a:lnTo>
                  <a:close/>
                  <a:moveTo>
                    <a:pt x="301" y="302"/>
                  </a:moveTo>
                  <a:cubicBezTo>
                    <a:pt x="219" y="302"/>
                    <a:pt x="219" y="302"/>
                    <a:pt x="219" y="302"/>
                  </a:cubicBezTo>
                  <a:cubicBezTo>
                    <a:pt x="214" y="302"/>
                    <a:pt x="211" y="300"/>
                    <a:pt x="211" y="298"/>
                  </a:cubicBezTo>
                  <a:cubicBezTo>
                    <a:pt x="220" y="283"/>
                    <a:pt x="220" y="283"/>
                    <a:pt x="220" y="283"/>
                  </a:cubicBezTo>
                  <a:cubicBezTo>
                    <a:pt x="220" y="281"/>
                    <a:pt x="223" y="280"/>
                    <a:pt x="227" y="280"/>
                  </a:cubicBezTo>
                  <a:cubicBezTo>
                    <a:pt x="293" y="280"/>
                    <a:pt x="293" y="280"/>
                    <a:pt x="293" y="280"/>
                  </a:cubicBezTo>
                  <a:cubicBezTo>
                    <a:pt x="296" y="280"/>
                    <a:pt x="299" y="281"/>
                    <a:pt x="299" y="283"/>
                  </a:cubicBezTo>
                  <a:cubicBezTo>
                    <a:pt x="309" y="298"/>
                    <a:pt x="309" y="298"/>
                    <a:pt x="309" y="298"/>
                  </a:cubicBezTo>
                  <a:cubicBezTo>
                    <a:pt x="309" y="300"/>
                    <a:pt x="305" y="302"/>
                    <a:pt x="301" y="302"/>
                  </a:cubicBezTo>
                  <a:moveTo>
                    <a:pt x="468" y="249"/>
                  </a:moveTo>
                  <a:cubicBezTo>
                    <a:pt x="62" y="248"/>
                    <a:pt x="62" y="248"/>
                    <a:pt x="62" y="248"/>
                  </a:cubicBezTo>
                  <a:cubicBezTo>
                    <a:pt x="63" y="23"/>
                    <a:pt x="63" y="23"/>
                    <a:pt x="63" y="23"/>
                  </a:cubicBezTo>
                  <a:cubicBezTo>
                    <a:pt x="63" y="18"/>
                    <a:pt x="68" y="13"/>
                    <a:pt x="74" y="13"/>
                  </a:cubicBezTo>
                  <a:cubicBezTo>
                    <a:pt x="457" y="15"/>
                    <a:pt x="457" y="15"/>
                    <a:pt x="457" y="15"/>
                  </a:cubicBezTo>
                  <a:cubicBezTo>
                    <a:pt x="464" y="15"/>
                    <a:pt x="469" y="19"/>
                    <a:pt x="469" y="25"/>
                  </a:cubicBezTo>
                  <a:lnTo>
                    <a:pt x="468" y="249"/>
                  </a:ln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p>
              <a:endParaRPr lang="de-DE"/>
            </a:p>
          </p:txBody>
        </p:sp>
        <p:sp>
          <p:nvSpPr>
            <p:cNvPr id="32" name="Freeform 56"/>
            <p:cNvSpPr>
              <a:spLocks/>
            </p:cNvSpPr>
            <p:nvPr/>
          </p:nvSpPr>
          <p:spPr bwMode="auto">
            <a:xfrm>
              <a:off x="1631504" y="2699143"/>
              <a:ext cx="712788" cy="414338"/>
            </a:xfrm>
            <a:custGeom>
              <a:avLst/>
              <a:gdLst>
                <a:gd name="T0" fmla="*/ 406 w 407"/>
                <a:gd name="T1" fmla="*/ 236 h 236"/>
                <a:gd name="T2" fmla="*/ 0 w 407"/>
                <a:gd name="T3" fmla="*/ 235 h 236"/>
                <a:gd name="T4" fmla="*/ 1 w 407"/>
                <a:gd name="T5" fmla="*/ 10 h 236"/>
                <a:gd name="T6" fmla="*/ 12 w 407"/>
                <a:gd name="T7" fmla="*/ 0 h 236"/>
                <a:gd name="T8" fmla="*/ 395 w 407"/>
                <a:gd name="T9" fmla="*/ 2 h 236"/>
                <a:gd name="T10" fmla="*/ 407 w 407"/>
                <a:gd name="T11" fmla="*/ 12 h 236"/>
                <a:gd name="T12" fmla="*/ 406 w 407"/>
                <a:gd name="T13" fmla="*/ 236 h 236"/>
              </a:gdLst>
              <a:ahLst/>
              <a:cxnLst>
                <a:cxn ang="0">
                  <a:pos x="T0" y="T1"/>
                </a:cxn>
                <a:cxn ang="0">
                  <a:pos x="T2" y="T3"/>
                </a:cxn>
                <a:cxn ang="0">
                  <a:pos x="T4" y="T5"/>
                </a:cxn>
                <a:cxn ang="0">
                  <a:pos x="T6" y="T7"/>
                </a:cxn>
                <a:cxn ang="0">
                  <a:pos x="T8" y="T9"/>
                </a:cxn>
                <a:cxn ang="0">
                  <a:pos x="T10" y="T11"/>
                </a:cxn>
                <a:cxn ang="0">
                  <a:pos x="T12" y="T13"/>
                </a:cxn>
              </a:cxnLst>
              <a:rect l="0" t="0" r="r" b="b"/>
              <a:pathLst>
                <a:path w="407" h="236">
                  <a:moveTo>
                    <a:pt x="406" y="236"/>
                  </a:moveTo>
                  <a:cubicBezTo>
                    <a:pt x="0" y="235"/>
                    <a:pt x="0" y="235"/>
                    <a:pt x="0" y="235"/>
                  </a:cubicBezTo>
                  <a:cubicBezTo>
                    <a:pt x="1" y="10"/>
                    <a:pt x="1" y="10"/>
                    <a:pt x="1" y="10"/>
                  </a:cubicBezTo>
                  <a:cubicBezTo>
                    <a:pt x="1" y="5"/>
                    <a:pt x="6" y="0"/>
                    <a:pt x="12" y="0"/>
                  </a:cubicBezTo>
                  <a:cubicBezTo>
                    <a:pt x="395" y="2"/>
                    <a:pt x="395" y="2"/>
                    <a:pt x="395" y="2"/>
                  </a:cubicBezTo>
                  <a:cubicBezTo>
                    <a:pt x="402" y="2"/>
                    <a:pt x="407" y="6"/>
                    <a:pt x="407" y="12"/>
                  </a:cubicBezTo>
                  <a:lnTo>
                    <a:pt x="406" y="236"/>
                  </a:lnTo>
                  <a:close/>
                </a:path>
              </a:pathLst>
            </a:custGeom>
            <a:solidFill>
              <a:srgbClr val="61697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402" y="3441610"/>
            <a:ext cx="932516" cy="501426"/>
          </a:xfrm>
          <a:prstGeom prst="rect">
            <a:avLst/>
          </a:prstGeom>
        </p:spPr>
      </p:pic>
      <p:grpSp>
        <p:nvGrpSpPr>
          <p:cNvPr id="42" name="Group 41"/>
          <p:cNvGrpSpPr/>
          <p:nvPr/>
        </p:nvGrpSpPr>
        <p:grpSpPr>
          <a:xfrm>
            <a:off x="4162690" y="3119107"/>
            <a:ext cx="1250587" cy="1271088"/>
            <a:chOff x="3848100" y="2792413"/>
            <a:chExt cx="2283903" cy="2321344"/>
          </a:xfrm>
          <a:solidFill>
            <a:srgbClr val="61697E"/>
          </a:solidFill>
        </p:grpSpPr>
        <p:sp>
          <p:nvSpPr>
            <p:cNvPr id="38" name="Freeform 15"/>
            <p:cNvSpPr>
              <a:spLocks noEditPoints="1"/>
            </p:cNvSpPr>
            <p:nvPr/>
          </p:nvSpPr>
          <p:spPr bwMode="auto">
            <a:xfrm>
              <a:off x="3848100" y="4407056"/>
              <a:ext cx="2283903" cy="706701"/>
            </a:xfrm>
            <a:custGeom>
              <a:avLst/>
              <a:gdLst>
                <a:gd name="T0" fmla="*/ 800 w 833"/>
                <a:gd name="T1" fmla="*/ 0 h 260"/>
                <a:gd name="T2" fmla="*/ 33 w 833"/>
                <a:gd name="T3" fmla="*/ 0 h 260"/>
                <a:gd name="T4" fmla="*/ 0 w 833"/>
                <a:gd name="T5" fmla="*/ 32 h 260"/>
                <a:gd name="T6" fmla="*/ 0 w 833"/>
                <a:gd name="T7" fmla="*/ 227 h 260"/>
                <a:gd name="T8" fmla="*/ 33 w 833"/>
                <a:gd name="T9" fmla="*/ 260 h 260"/>
                <a:gd name="T10" fmla="*/ 800 w 833"/>
                <a:gd name="T11" fmla="*/ 260 h 260"/>
                <a:gd name="T12" fmla="*/ 833 w 833"/>
                <a:gd name="T13" fmla="*/ 227 h 260"/>
                <a:gd name="T14" fmla="*/ 833 w 833"/>
                <a:gd name="T15" fmla="*/ 32 h 260"/>
                <a:gd name="T16" fmla="*/ 800 w 833"/>
                <a:gd name="T17" fmla="*/ 0 h 260"/>
                <a:gd name="T18" fmla="*/ 71 w 833"/>
                <a:gd name="T19" fmla="*/ 226 h 260"/>
                <a:gd name="T20" fmla="*/ 42 w 833"/>
                <a:gd name="T21" fmla="*/ 197 h 260"/>
                <a:gd name="T22" fmla="*/ 71 w 833"/>
                <a:gd name="T23" fmla="*/ 168 h 260"/>
                <a:gd name="T24" fmla="*/ 101 w 833"/>
                <a:gd name="T25" fmla="*/ 197 h 260"/>
                <a:gd name="T26" fmla="*/ 71 w 833"/>
                <a:gd name="T27" fmla="*/ 226 h 260"/>
                <a:gd name="T28" fmla="*/ 771 w 833"/>
                <a:gd name="T29" fmla="*/ 215 h 260"/>
                <a:gd name="T30" fmla="*/ 604 w 833"/>
                <a:gd name="T31" fmla="*/ 215 h 260"/>
                <a:gd name="T32" fmla="*/ 594 w 833"/>
                <a:gd name="T33" fmla="*/ 205 h 260"/>
                <a:gd name="T34" fmla="*/ 604 w 833"/>
                <a:gd name="T35" fmla="*/ 196 h 260"/>
                <a:gd name="T36" fmla="*/ 771 w 833"/>
                <a:gd name="T37" fmla="*/ 196 h 260"/>
                <a:gd name="T38" fmla="*/ 780 w 833"/>
                <a:gd name="T39" fmla="*/ 205 h 260"/>
                <a:gd name="T40" fmla="*/ 771 w 833"/>
                <a:gd name="T41" fmla="*/ 215 h 260"/>
                <a:gd name="T42" fmla="*/ 771 w 833"/>
                <a:gd name="T43" fmla="*/ 182 h 260"/>
                <a:gd name="T44" fmla="*/ 604 w 833"/>
                <a:gd name="T45" fmla="*/ 182 h 260"/>
                <a:gd name="T46" fmla="*/ 594 w 833"/>
                <a:gd name="T47" fmla="*/ 173 h 260"/>
                <a:gd name="T48" fmla="*/ 604 w 833"/>
                <a:gd name="T49" fmla="*/ 164 h 260"/>
                <a:gd name="T50" fmla="*/ 771 w 833"/>
                <a:gd name="T51" fmla="*/ 164 h 260"/>
                <a:gd name="T52" fmla="*/ 780 w 833"/>
                <a:gd name="T53" fmla="*/ 173 h 260"/>
                <a:gd name="T54" fmla="*/ 771 w 833"/>
                <a:gd name="T55" fmla="*/ 182 h 260"/>
                <a:gd name="T56" fmla="*/ 771 w 833"/>
                <a:gd name="T57" fmla="*/ 150 h 260"/>
                <a:gd name="T58" fmla="*/ 604 w 833"/>
                <a:gd name="T59" fmla="*/ 150 h 260"/>
                <a:gd name="T60" fmla="*/ 594 w 833"/>
                <a:gd name="T61" fmla="*/ 140 h 260"/>
                <a:gd name="T62" fmla="*/ 604 w 833"/>
                <a:gd name="T63" fmla="*/ 131 h 260"/>
                <a:gd name="T64" fmla="*/ 771 w 833"/>
                <a:gd name="T65" fmla="*/ 131 h 260"/>
                <a:gd name="T66" fmla="*/ 780 w 833"/>
                <a:gd name="T67" fmla="*/ 140 h 260"/>
                <a:gd name="T68" fmla="*/ 771 w 833"/>
                <a:gd name="T69" fmla="*/ 1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0">
                  <a:moveTo>
                    <a:pt x="800" y="0"/>
                  </a:moveTo>
                  <a:lnTo>
                    <a:pt x="33" y="0"/>
                  </a:lnTo>
                  <a:cubicBezTo>
                    <a:pt x="15" y="0"/>
                    <a:pt x="0" y="14"/>
                    <a:pt x="0" y="32"/>
                  </a:cubicBezTo>
                  <a:lnTo>
                    <a:pt x="0" y="227"/>
                  </a:lnTo>
                  <a:cubicBezTo>
                    <a:pt x="0" y="245"/>
                    <a:pt x="15" y="260"/>
                    <a:pt x="33" y="260"/>
                  </a:cubicBezTo>
                  <a:lnTo>
                    <a:pt x="800" y="260"/>
                  </a:lnTo>
                  <a:cubicBezTo>
                    <a:pt x="818" y="260"/>
                    <a:pt x="833" y="245"/>
                    <a:pt x="833" y="227"/>
                  </a:cubicBezTo>
                  <a:lnTo>
                    <a:pt x="833" y="32"/>
                  </a:lnTo>
                  <a:cubicBezTo>
                    <a:pt x="833" y="14"/>
                    <a:pt x="818" y="0"/>
                    <a:pt x="800" y="0"/>
                  </a:cubicBezTo>
                  <a:close/>
                  <a:moveTo>
                    <a:pt x="71" y="226"/>
                  </a:moveTo>
                  <a:cubicBezTo>
                    <a:pt x="55" y="226"/>
                    <a:pt x="42" y="213"/>
                    <a:pt x="42" y="197"/>
                  </a:cubicBezTo>
                  <a:cubicBezTo>
                    <a:pt x="42" y="181"/>
                    <a:pt x="55" y="168"/>
                    <a:pt x="71" y="168"/>
                  </a:cubicBezTo>
                  <a:cubicBezTo>
                    <a:pt x="88" y="168"/>
                    <a:pt x="101" y="181"/>
                    <a:pt x="101" y="197"/>
                  </a:cubicBezTo>
                  <a:cubicBezTo>
                    <a:pt x="101" y="213"/>
                    <a:pt x="88" y="226"/>
                    <a:pt x="71" y="226"/>
                  </a:cubicBezTo>
                  <a:close/>
                  <a:moveTo>
                    <a:pt x="771" y="215"/>
                  </a:moveTo>
                  <a:lnTo>
                    <a:pt x="604" y="215"/>
                  </a:lnTo>
                  <a:cubicBezTo>
                    <a:pt x="599" y="215"/>
                    <a:pt x="594" y="210"/>
                    <a:pt x="594" y="205"/>
                  </a:cubicBezTo>
                  <a:cubicBezTo>
                    <a:pt x="594" y="200"/>
                    <a:pt x="599" y="196"/>
                    <a:pt x="604" y="196"/>
                  </a:cubicBezTo>
                  <a:lnTo>
                    <a:pt x="771" y="196"/>
                  </a:lnTo>
                  <a:cubicBezTo>
                    <a:pt x="776" y="196"/>
                    <a:pt x="780" y="200"/>
                    <a:pt x="780" y="205"/>
                  </a:cubicBezTo>
                  <a:cubicBezTo>
                    <a:pt x="780" y="210"/>
                    <a:pt x="776" y="215"/>
                    <a:pt x="771" y="215"/>
                  </a:cubicBezTo>
                  <a:close/>
                  <a:moveTo>
                    <a:pt x="771" y="182"/>
                  </a:moveTo>
                  <a:lnTo>
                    <a:pt x="604" y="182"/>
                  </a:lnTo>
                  <a:cubicBezTo>
                    <a:pt x="599" y="182"/>
                    <a:pt x="594" y="178"/>
                    <a:pt x="594" y="173"/>
                  </a:cubicBezTo>
                  <a:cubicBezTo>
                    <a:pt x="594" y="168"/>
                    <a:pt x="599" y="164"/>
                    <a:pt x="604" y="164"/>
                  </a:cubicBezTo>
                  <a:lnTo>
                    <a:pt x="771" y="164"/>
                  </a:lnTo>
                  <a:cubicBezTo>
                    <a:pt x="776" y="164"/>
                    <a:pt x="780" y="168"/>
                    <a:pt x="780" y="173"/>
                  </a:cubicBezTo>
                  <a:cubicBezTo>
                    <a:pt x="780" y="178"/>
                    <a:pt x="776" y="182"/>
                    <a:pt x="771" y="182"/>
                  </a:cubicBezTo>
                  <a:close/>
                  <a:moveTo>
                    <a:pt x="771" y="150"/>
                  </a:moveTo>
                  <a:lnTo>
                    <a:pt x="604" y="150"/>
                  </a:lnTo>
                  <a:cubicBezTo>
                    <a:pt x="599" y="150"/>
                    <a:pt x="594" y="145"/>
                    <a:pt x="594" y="140"/>
                  </a:cubicBezTo>
                  <a:cubicBezTo>
                    <a:pt x="594" y="135"/>
                    <a:pt x="599" y="131"/>
                    <a:pt x="604" y="131"/>
                  </a:cubicBezTo>
                  <a:lnTo>
                    <a:pt x="771" y="131"/>
                  </a:lnTo>
                  <a:cubicBezTo>
                    <a:pt x="776" y="131"/>
                    <a:pt x="780" y="135"/>
                    <a:pt x="780" y="140"/>
                  </a:cubicBezTo>
                  <a:cubicBezTo>
                    <a:pt x="780" y="145"/>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39" name="Freeform 16"/>
            <p:cNvSpPr>
              <a:spLocks noEditPoints="1"/>
            </p:cNvSpPr>
            <p:nvPr/>
          </p:nvSpPr>
          <p:spPr bwMode="auto">
            <a:xfrm>
              <a:off x="3848100" y="3602074"/>
              <a:ext cx="2283903" cy="706701"/>
            </a:xfrm>
            <a:custGeom>
              <a:avLst/>
              <a:gdLst>
                <a:gd name="T0" fmla="*/ 800 w 833"/>
                <a:gd name="T1" fmla="*/ 0 h 260"/>
                <a:gd name="T2" fmla="*/ 33 w 833"/>
                <a:gd name="T3" fmla="*/ 0 h 260"/>
                <a:gd name="T4" fmla="*/ 0 w 833"/>
                <a:gd name="T5" fmla="*/ 32 h 260"/>
                <a:gd name="T6" fmla="*/ 0 w 833"/>
                <a:gd name="T7" fmla="*/ 227 h 260"/>
                <a:gd name="T8" fmla="*/ 33 w 833"/>
                <a:gd name="T9" fmla="*/ 260 h 260"/>
                <a:gd name="T10" fmla="*/ 800 w 833"/>
                <a:gd name="T11" fmla="*/ 260 h 260"/>
                <a:gd name="T12" fmla="*/ 833 w 833"/>
                <a:gd name="T13" fmla="*/ 227 h 260"/>
                <a:gd name="T14" fmla="*/ 833 w 833"/>
                <a:gd name="T15" fmla="*/ 32 h 260"/>
                <a:gd name="T16" fmla="*/ 800 w 833"/>
                <a:gd name="T17" fmla="*/ 0 h 260"/>
                <a:gd name="T18" fmla="*/ 71 w 833"/>
                <a:gd name="T19" fmla="*/ 226 h 260"/>
                <a:gd name="T20" fmla="*/ 42 w 833"/>
                <a:gd name="T21" fmla="*/ 197 h 260"/>
                <a:gd name="T22" fmla="*/ 71 w 833"/>
                <a:gd name="T23" fmla="*/ 168 h 260"/>
                <a:gd name="T24" fmla="*/ 101 w 833"/>
                <a:gd name="T25" fmla="*/ 197 h 260"/>
                <a:gd name="T26" fmla="*/ 71 w 833"/>
                <a:gd name="T27" fmla="*/ 226 h 260"/>
                <a:gd name="T28" fmla="*/ 771 w 833"/>
                <a:gd name="T29" fmla="*/ 214 h 260"/>
                <a:gd name="T30" fmla="*/ 604 w 833"/>
                <a:gd name="T31" fmla="*/ 214 h 260"/>
                <a:gd name="T32" fmla="*/ 594 w 833"/>
                <a:gd name="T33" fmla="*/ 205 h 260"/>
                <a:gd name="T34" fmla="*/ 604 w 833"/>
                <a:gd name="T35" fmla="*/ 196 h 260"/>
                <a:gd name="T36" fmla="*/ 771 w 833"/>
                <a:gd name="T37" fmla="*/ 196 h 260"/>
                <a:gd name="T38" fmla="*/ 780 w 833"/>
                <a:gd name="T39" fmla="*/ 205 h 260"/>
                <a:gd name="T40" fmla="*/ 771 w 833"/>
                <a:gd name="T41" fmla="*/ 214 h 260"/>
                <a:gd name="T42" fmla="*/ 771 w 833"/>
                <a:gd name="T43" fmla="*/ 182 h 260"/>
                <a:gd name="T44" fmla="*/ 604 w 833"/>
                <a:gd name="T45" fmla="*/ 182 h 260"/>
                <a:gd name="T46" fmla="*/ 594 w 833"/>
                <a:gd name="T47" fmla="*/ 173 h 260"/>
                <a:gd name="T48" fmla="*/ 604 w 833"/>
                <a:gd name="T49" fmla="*/ 164 h 260"/>
                <a:gd name="T50" fmla="*/ 771 w 833"/>
                <a:gd name="T51" fmla="*/ 164 h 260"/>
                <a:gd name="T52" fmla="*/ 780 w 833"/>
                <a:gd name="T53" fmla="*/ 173 h 260"/>
                <a:gd name="T54" fmla="*/ 771 w 833"/>
                <a:gd name="T55" fmla="*/ 182 h 260"/>
                <a:gd name="T56" fmla="*/ 771 w 833"/>
                <a:gd name="T57" fmla="*/ 150 h 260"/>
                <a:gd name="T58" fmla="*/ 604 w 833"/>
                <a:gd name="T59" fmla="*/ 150 h 260"/>
                <a:gd name="T60" fmla="*/ 594 w 833"/>
                <a:gd name="T61" fmla="*/ 140 h 260"/>
                <a:gd name="T62" fmla="*/ 604 w 833"/>
                <a:gd name="T63" fmla="*/ 131 h 260"/>
                <a:gd name="T64" fmla="*/ 771 w 833"/>
                <a:gd name="T65" fmla="*/ 131 h 260"/>
                <a:gd name="T66" fmla="*/ 780 w 833"/>
                <a:gd name="T67" fmla="*/ 140 h 260"/>
                <a:gd name="T68" fmla="*/ 771 w 833"/>
                <a:gd name="T69" fmla="*/ 15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0">
                  <a:moveTo>
                    <a:pt x="800" y="0"/>
                  </a:moveTo>
                  <a:lnTo>
                    <a:pt x="33" y="0"/>
                  </a:lnTo>
                  <a:cubicBezTo>
                    <a:pt x="15" y="0"/>
                    <a:pt x="0" y="14"/>
                    <a:pt x="0" y="32"/>
                  </a:cubicBezTo>
                  <a:lnTo>
                    <a:pt x="0" y="227"/>
                  </a:lnTo>
                  <a:cubicBezTo>
                    <a:pt x="0" y="245"/>
                    <a:pt x="15" y="260"/>
                    <a:pt x="33" y="260"/>
                  </a:cubicBezTo>
                  <a:lnTo>
                    <a:pt x="800" y="260"/>
                  </a:lnTo>
                  <a:cubicBezTo>
                    <a:pt x="818" y="260"/>
                    <a:pt x="833" y="245"/>
                    <a:pt x="833" y="227"/>
                  </a:cubicBezTo>
                  <a:lnTo>
                    <a:pt x="833" y="32"/>
                  </a:lnTo>
                  <a:cubicBezTo>
                    <a:pt x="833" y="14"/>
                    <a:pt x="818" y="0"/>
                    <a:pt x="800" y="0"/>
                  </a:cubicBezTo>
                  <a:close/>
                  <a:moveTo>
                    <a:pt x="71" y="226"/>
                  </a:moveTo>
                  <a:cubicBezTo>
                    <a:pt x="55" y="226"/>
                    <a:pt x="42" y="213"/>
                    <a:pt x="42" y="197"/>
                  </a:cubicBezTo>
                  <a:cubicBezTo>
                    <a:pt x="42" y="181"/>
                    <a:pt x="55" y="168"/>
                    <a:pt x="71" y="168"/>
                  </a:cubicBezTo>
                  <a:cubicBezTo>
                    <a:pt x="88" y="168"/>
                    <a:pt x="101" y="181"/>
                    <a:pt x="101" y="197"/>
                  </a:cubicBezTo>
                  <a:cubicBezTo>
                    <a:pt x="101" y="213"/>
                    <a:pt x="88" y="226"/>
                    <a:pt x="71" y="226"/>
                  </a:cubicBezTo>
                  <a:close/>
                  <a:moveTo>
                    <a:pt x="771" y="214"/>
                  </a:moveTo>
                  <a:lnTo>
                    <a:pt x="604" y="214"/>
                  </a:lnTo>
                  <a:cubicBezTo>
                    <a:pt x="599" y="214"/>
                    <a:pt x="594" y="210"/>
                    <a:pt x="594" y="205"/>
                  </a:cubicBezTo>
                  <a:cubicBezTo>
                    <a:pt x="594" y="200"/>
                    <a:pt x="599" y="196"/>
                    <a:pt x="604" y="196"/>
                  </a:cubicBezTo>
                  <a:lnTo>
                    <a:pt x="771" y="196"/>
                  </a:lnTo>
                  <a:cubicBezTo>
                    <a:pt x="776" y="196"/>
                    <a:pt x="780" y="200"/>
                    <a:pt x="780" y="205"/>
                  </a:cubicBezTo>
                  <a:cubicBezTo>
                    <a:pt x="780" y="210"/>
                    <a:pt x="776" y="214"/>
                    <a:pt x="771" y="214"/>
                  </a:cubicBezTo>
                  <a:close/>
                  <a:moveTo>
                    <a:pt x="771" y="182"/>
                  </a:moveTo>
                  <a:lnTo>
                    <a:pt x="604" y="182"/>
                  </a:lnTo>
                  <a:cubicBezTo>
                    <a:pt x="599" y="182"/>
                    <a:pt x="594" y="178"/>
                    <a:pt x="594" y="173"/>
                  </a:cubicBezTo>
                  <a:cubicBezTo>
                    <a:pt x="594" y="168"/>
                    <a:pt x="599" y="164"/>
                    <a:pt x="604" y="164"/>
                  </a:cubicBezTo>
                  <a:lnTo>
                    <a:pt x="771" y="164"/>
                  </a:lnTo>
                  <a:cubicBezTo>
                    <a:pt x="776" y="164"/>
                    <a:pt x="780" y="168"/>
                    <a:pt x="780" y="173"/>
                  </a:cubicBezTo>
                  <a:cubicBezTo>
                    <a:pt x="780" y="178"/>
                    <a:pt x="776" y="182"/>
                    <a:pt x="771" y="182"/>
                  </a:cubicBezTo>
                  <a:close/>
                  <a:moveTo>
                    <a:pt x="771" y="150"/>
                  </a:moveTo>
                  <a:lnTo>
                    <a:pt x="604" y="150"/>
                  </a:lnTo>
                  <a:cubicBezTo>
                    <a:pt x="599" y="150"/>
                    <a:pt x="594" y="145"/>
                    <a:pt x="594" y="140"/>
                  </a:cubicBezTo>
                  <a:cubicBezTo>
                    <a:pt x="594" y="135"/>
                    <a:pt x="599" y="131"/>
                    <a:pt x="604" y="131"/>
                  </a:cubicBezTo>
                  <a:lnTo>
                    <a:pt x="771" y="131"/>
                  </a:lnTo>
                  <a:cubicBezTo>
                    <a:pt x="776" y="131"/>
                    <a:pt x="780" y="135"/>
                    <a:pt x="780" y="140"/>
                  </a:cubicBezTo>
                  <a:cubicBezTo>
                    <a:pt x="780" y="145"/>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40" name="Freeform 17"/>
            <p:cNvSpPr>
              <a:spLocks noEditPoints="1"/>
            </p:cNvSpPr>
            <p:nvPr/>
          </p:nvSpPr>
          <p:spPr bwMode="auto">
            <a:xfrm>
              <a:off x="3848100" y="2792413"/>
              <a:ext cx="2283903" cy="711380"/>
            </a:xfrm>
            <a:custGeom>
              <a:avLst/>
              <a:gdLst>
                <a:gd name="T0" fmla="*/ 800 w 833"/>
                <a:gd name="T1" fmla="*/ 0 h 261"/>
                <a:gd name="T2" fmla="*/ 33 w 833"/>
                <a:gd name="T3" fmla="*/ 0 h 261"/>
                <a:gd name="T4" fmla="*/ 0 w 833"/>
                <a:gd name="T5" fmla="*/ 33 h 261"/>
                <a:gd name="T6" fmla="*/ 0 w 833"/>
                <a:gd name="T7" fmla="*/ 228 h 261"/>
                <a:gd name="T8" fmla="*/ 33 w 833"/>
                <a:gd name="T9" fmla="*/ 261 h 261"/>
                <a:gd name="T10" fmla="*/ 800 w 833"/>
                <a:gd name="T11" fmla="*/ 261 h 261"/>
                <a:gd name="T12" fmla="*/ 833 w 833"/>
                <a:gd name="T13" fmla="*/ 228 h 261"/>
                <a:gd name="T14" fmla="*/ 833 w 833"/>
                <a:gd name="T15" fmla="*/ 33 h 261"/>
                <a:gd name="T16" fmla="*/ 800 w 833"/>
                <a:gd name="T17" fmla="*/ 0 h 261"/>
                <a:gd name="T18" fmla="*/ 71 w 833"/>
                <a:gd name="T19" fmla="*/ 227 h 261"/>
                <a:gd name="T20" fmla="*/ 42 w 833"/>
                <a:gd name="T21" fmla="*/ 198 h 261"/>
                <a:gd name="T22" fmla="*/ 71 w 833"/>
                <a:gd name="T23" fmla="*/ 168 h 261"/>
                <a:gd name="T24" fmla="*/ 101 w 833"/>
                <a:gd name="T25" fmla="*/ 198 h 261"/>
                <a:gd name="T26" fmla="*/ 71 w 833"/>
                <a:gd name="T27" fmla="*/ 227 h 261"/>
                <a:gd name="T28" fmla="*/ 771 w 833"/>
                <a:gd name="T29" fmla="*/ 215 h 261"/>
                <a:gd name="T30" fmla="*/ 604 w 833"/>
                <a:gd name="T31" fmla="*/ 215 h 261"/>
                <a:gd name="T32" fmla="*/ 594 w 833"/>
                <a:gd name="T33" fmla="*/ 206 h 261"/>
                <a:gd name="T34" fmla="*/ 604 w 833"/>
                <a:gd name="T35" fmla="*/ 197 h 261"/>
                <a:gd name="T36" fmla="*/ 771 w 833"/>
                <a:gd name="T37" fmla="*/ 197 h 261"/>
                <a:gd name="T38" fmla="*/ 780 w 833"/>
                <a:gd name="T39" fmla="*/ 206 h 261"/>
                <a:gd name="T40" fmla="*/ 771 w 833"/>
                <a:gd name="T41" fmla="*/ 215 h 261"/>
                <a:gd name="T42" fmla="*/ 771 w 833"/>
                <a:gd name="T43" fmla="*/ 183 h 261"/>
                <a:gd name="T44" fmla="*/ 604 w 833"/>
                <a:gd name="T45" fmla="*/ 183 h 261"/>
                <a:gd name="T46" fmla="*/ 594 w 833"/>
                <a:gd name="T47" fmla="*/ 174 h 261"/>
                <a:gd name="T48" fmla="*/ 604 w 833"/>
                <a:gd name="T49" fmla="*/ 165 h 261"/>
                <a:gd name="T50" fmla="*/ 771 w 833"/>
                <a:gd name="T51" fmla="*/ 165 h 261"/>
                <a:gd name="T52" fmla="*/ 780 w 833"/>
                <a:gd name="T53" fmla="*/ 174 h 261"/>
                <a:gd name="T54" fmla="*/ 771 w 833"/>
                <a:gd name="T55" fmla="*/ 183 h 261"/>
                <a:gd name="T56" fmla="*/ 771 w 833"/>
                <a:gd name="T57" fmla="*/ 150 h 261"/>
                <a:gd name="T58" fmla="*/ 604 w 833"/>
                <a:gd name="T59" fmla="*/ 150 h 261"/>
                <a:gd name="T60" fmla="*/ 594 w 833"/>
                <a:gd name="T61" fmla="*/ 141 h 261"/>
                <a:gd name="T62" fmla="*/ 604 w 833"/>
                <a:gd name="T63" fmla="*/ 132 h 261"/>
                <a:gd name="T64" fmla="*/ 771 w 833"/>
                <a:gd name="T65" fmla="*/ 132 h 261"/>
                <a:gd name="T66" fmla="*/ 780 w 833"/>
                <a:gd name="T67" fmla="*/ 141 h 261"/>
                <a:gd name="T68" fmla="*/ 771 w 833"/>
                <a:gd name="T69" fmla="*/ 15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3" h="261">
                  <a:moveTo>
                    <a:pt x="800" y="0"/>
                  </a:moveTo>
                  <a:lnTo>
                    <a:pt x="33" y="0"/>
                  </a:lnTo>
                  <a:cubicBezTo>
                    <a:pt x="15" y="0"/>
                    <a:pt x="0" y="15"/>
                    <a:pt x="0" y="33"/>
                  </a:cubicBezTo>
                  <a:lnTo>
                    <a:pt x="0" y="228"/>
                  </a:lnTo>
                  <a:cubicBezTo>
                    <a:pt x="0" y="246"/>
                    <a:pt x="15" y="261"/>
                    <a:pt x="33" y="261"/>
                  </a:cubicBezTo>
                  <a:lnTo>
                    <a:pt x="800" y="261"/>
                  </a:lnTo>
                  <a:cubicBezTo>
                    <a:pt x="818" y="261"/>
                    <a:pt x="833" y="246"/>
                    <a:pt x="833" y="228"/>
                  </a:cubicBezTo>
                  <a:lnTo>
                    <a:pt x="833" y="33"/>
                  </a:lnTo>
                  <a:cubicBezTo>
                    <a:pt x="833" y="15"/>
                    <a:pt x="818" y="0"/>
                    <a:pt x="800" y="0"/>
                  </a:cubicBezTo>
                  <a:close/>
                  <a:moveTo>
                    <a:pt x="71" y="227"/>
                  </a:moveTo>
                  <a:cubicBezTo>
                    <a:pt x="55" y="227"/>
                    <a:pt x="42" y="214"/>
                    <a:pt x="42" y="198"/>
                  </a:cubicBezTo>
                  <a:cubicBezTo>
                    <a:pt x="42" y="182"/>
                    <a:pt x="55" y="168"/>
                    <a:pt x="71" y="168"/>
                  </a:cubicBezTo>
                  <a:cubicBezTo>
                    <a:pt x="88" y="168"/>
                    <a:pt x="101" y="182"/>
                    <a:pt x="101" y="198"/>
                  </a:cubicBezTo>
                  <a:cubicBezTo>
                    <a:pt x="101" y="214"/>
                    <a:pt x="88" y="227"/>
                    <a:pt x="71" y="227"/>
                  </a:cubicBezTo>
                  <a:close/>
                  <a:moveTo>
                    <a:pt x="771" y="215"/>
                  </a:moveTo>
                  <a:lnTo>
                    <a:pt x="604" y="215"/>
                  </a:lnTo>
                  <a:cubicBezTo>
                    <a:pt x="599" y="215"/>
                    <a:pt x="594" y="211"/>
                    <a:pt x="594" y="206"/>
                  </a:cubicBezTo>
                  <a:cubicBezTo>
                    <a:pt x="594" y="201"/>
                    <a:pt x="599" y="197"/>
                    <a:pt x="604" y="197"/>
                  </a:cubicBezTo>
                  <a:lnTo>
                    <a:pt x="771" y="197"/>
                  </a:lnTo>
                  <a:cubicBezTo>
                    <a:pt x="776" y="197"/>
                    <a:pt x="780" y="201"/>
                    <a:pt x="780" y="206"/>
                  </a:cubicBezTo>
                  <a:cubicBezTo>
                    <a:pt x="780" y="211"/>
                    <a:pt x="776" y="215"/>
                    <a:pt x="771" y="215"/>
                  </a:cubicBezTo>
                  <a:close/>
                  <a:moveTo>
                    <a:pt x="771" y="183"/>
                  </a:moveTo>
                  <a:lnTo>
                    <a:pt x="604" y="183"/>
                  </a:lnTo>
                  <a:cubicBezTo>
                    <a:pt x="599" y="183"/>
                    <a:pt x="594" y="179"/>
                    <a:pt x="594" y="174"/>
                  </a:cubicBezTo>
                  <a:cubicBezTo>
                    <a:pt x="594" y="169"/>
                    <a:pt x="599" y="165"/>
                    <a:pt x="604" y="165"/>
                  </a:cubicBezTo>
                  <a:lnTo>
                    <a:pt x="771" y="165"/>
                  </a:lnTo>
                  <a:cubicBezTo>
                    <a:pt x="776" y="165"/>
                    <a:pt x="780" y="169"/>
                    <a:pt x="780" y="174"/>
                  </a:cubicBezTo>
                  <a:cubicBezTo>
                    <a:pt x="780" y="179"/>
                    <a:pt x="776" y="183"/>
                    <a:pt x="771" y="183"/>
                  </a:cubicBezTo>
                  <a:close/>
                  <a:moveTo>
                    <a:pt x="771" y="150"/>
                  </a:moveTo>
                  <a:lnTo>
                    <a:pt x="604" y="150"/>
                  </a:lnTo>
                  <a:cubicBezTo>
                    <a:pt x="599" y="150"/>
                    <a:pt x="594" y="146"/>
                    <a:pt x="594" y="141"/>
                  </a:cubicBezTo>
                  <a:cubicBezTo>
                    <a:pt x="594" y="136"/>
                    <a:pt x="599" y="132"/>
                    <a:pt x="604" y="132"/>
                  </a:cubicBezTo>
                  <a:lnTo>
                    <a:pt x="771" y="132"/>
                  </a:lnTo>
                  <a:cubicBezTo>
                    <a:pt x="776" y="132"/>
                    <a:pt x="780" y="136"/>
                    <a:pt x="780" y="141"/>
                  </a:cubicBezTo>
                  <a:cubicBezTo>
                    <a:pt x="780" y="146"/>
                    <a:pt x="776" y="150"/>
                    <a:pt x="771" y="15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grpSp>
        <p:nvGrpSpPr>
          <p:cNvPr id="51" name="Group 50"/>
          <p:cNvGrpSpPr/>
          <p:nvPr/>
        </p:nvGrpSpPr>
        <p:grpSpPr>
          <a:xfrm>
            <a:off x="2142081" y="3327352"/>
            <a:ext cx="1973700" cy="881561"/>
            <a:chOff x="2142081" y="3327352"/>
            <a:chExt cx="1973700" cy="881561"/>
          </a:xfrm>
          <a:solidFill>
            <a:srgbClr val="61697E"/>
          </a:solidFill>
        </p:grpSpPr>
        <p:sp>
          <p:nvSpPr>
            <p:cNvPr id="44" name="Left-Right Arrow 43"/>
            <p:cNvSpPr/>
            <p:nvPr/>
          </p:nvSpPr>
          <p:spPr>
            <a:xfrm>
              <a:off x="2142081" y="3327352"/>
              <a:ext cx="1973700" cy="881561"/>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23210" y="3593866"/>
              <a:ext cx="598032" cy="321570"/>
            </a:xfrm>
            <a:prstGeom prst="rect">
              <a:avLst/>
            </a:prstGeom>
            <a:grpFill/>
          </p:spPr>
        </p:pic>
      </p:grpSp>
      <p:grpSp>
        <p:nvGrpSpPr>
          <p:cNvPr id="4" name="Group 3"/>
          <p:cNvGrpSpPr/>
          <p:nvPr/>
        </p:nvGrpSpPr>
        <p:grpSpPr>
          <a:xfrm>
            <a:off x="5357985" y="4139614"/>
            <a:ext cx="6597896" cy="2560110"/>
            <a:chOff x="5357985" y="4139614"/>
            <a:chExt cx="6597896" cy="2560110"/>
          </a:xfrm>
          <a:solidFill>
            <a:srgbClr val="61697E"/>
          </a:solidFill>
        </p:grpSpPr>
        <p:sp>
          <p:nvSpPr>
            <p:cNvPr id="17" name="Freeform 16"/>
            <p:cNvSpPr>
              <a:spLocks noEditPoints="1"/>
            </p:cNvSpPr>
            <p:nvPr/>
          </p:nvSpPr>
          <p:spPr bwMode="auto">
            <a:xfrm>
              <a:off x="6545326" y="4833156"/>
              <a:ext cx="1108299" cy="1396954"/>
            </a:xfrm>
            <a:custGeom>
              <a:avLst/>
              <a:gdLst>
                <a:gd name="T0" fmla="*/ 132 w 260"/>
                <a:gd name="T1" fmla="*/ 0 h 329"/>
                <a:gd name="T2" fmla="*/ 0 w 260"/>
                <a:gd name="T3" fmla="*/ 49 h 329"/>
                <a:gd name="T4" fmla="*/ 0 w 260"/>
                <a:gd name="T5" fmla="*/ 280 h 329"/>
                <a:gd name="T6" fmla="*/ 132 w 260"/>
                <a:gd name="T7" fmla="*/ 329 h 329"/>
                <a:gd name="T8" fmla="*/ 260 w 260"/>
                <a:gd name="T9" fmla="*/ 280 h 329"/>
                <a:gd name="T10" fmla="*/ 260 w 260"/>
                <a:gd name="T11" fmla="*/ 50 h 329"/>
                <a:gd name="T12" fmla="*/ 132 w 260"/>
                <a:gd name="T13" fmla="*/ 0 h 329"/>
                <a:gd name="T14" fmla="*/ 98 w 260"/>
                <a:gd name="T15" fmla="*/ 137 h 329"/>
                <a:gd name="T16" fmla="*/ 77 w 260"/>
                <a:gd name="T17" fmla="*/ 152 h 329"/>
                <a:gd name="T18" fmla="*/ 77 w 260"/>
                <a:gd name="T19" fmla="*/ 172 h 329"/>
                <a:gd name="T20" fmla="*/ 65 w 260"/>
                <a:gd name="T21" fmla="*/ 197 h 329"/>
                <a:gd name="T22" fmla="*/ 65 w 260"/>
                <a:gd name="T23" fmla="*/ 198 h 329"/>
                <a:gd name="T24" fmla="*/ 77 w 260"/>
                <a:gd name="T25" fmla="*/ 224 h 329"/>
                <a:gd name="T26" fmla="*/ 77 w 260"/>
                <a:gd name="T27" fmla="*/ 242 h 329"/>
                <a:gd name="T28" fmla="*/ 82 w 260"/>
                <a:gd name="T29" fmla="*/ 254 h 329"/>
                <a:gd name="T30" fmla="*/ 97 w 260"/>
                <a:gd name="T31" fmla="*/ 257 h 329"/>
                <a:gd name="T32" fmla="*/ 97 w 260"/>
                <a:gd name="T33" fmla="*/ 258 h 329"/>
                <a:gd name="T34" fmla="*/ 95 w 260"/>
                <a:gd name="T35" fmla="*/ 258 h 329"/>
                <a:gd name="T36" fmla="*/ 98 w 260"/>
                <a:gd name="T37" fmla="*/ 278 h 329"/>
                <a:gd name="T38" fmla="*/ 62 w 260"/>
                <a:gd name="T39" fmla="*/ 271 h 329"/>
                <a:gd name="T40" fmla="*/ 53 w 260"/>
                <a:gd name="T41" fmla="*/ 246 h 329"/>
                <a:gd name="T42" fmla="*/ 53 w 260"/>
                <a:gd name="T43" fmla="*/ 224 h 329"/>
                <a:gd name="T44" fmla="*/ 43 w 260"/>
                <a:gd name="T45" fmla="*/ 208 h 329"/>
                <a:gd name="T46" fmla="*/ 43 w 260"/>
                <a:gd name="T47" fmla="*/ 188 h 329"/>
                <a:gd name="T48" fmla="*/ 53 w 260"/>
                <a:gd name="T49" fmla="*/ 171 h 329"/>
                <a:gd name="T50" fmla="*/ 53 w 260"/>
                <a:gd name="T51" fmla="*/ 150 h 329"/>
                <a:gd name="T52" fmla="*/ 62 w 260"/>
                <a:gd name="T53" fmla="*/ 125 h 329"/>
                <a:gd name="T54" fmla="*/ 98 w 260"/>
                <a:gd name="T55" fmla="*/ 117 h 329"/>
                <a:gd name="T56" fmla="*/ 98 w 260"/>
                <a:gd name="T57" fmla="*/ 137 h 329"/>
                <a:gd name="T58" fmla="*/ 219 w 260"/>
                <a:gd name="T59" fmla="*/ 208 h 329"/>
                <a:gd name="T60" fmla="*/ 209 w 260"/>
                <a:gd name="T61" fmla="*/ 224 h 329"/>
                <a:gd name="T62" fmla="*/ 209 w 260"/>
                <a:gd name="T63" fmla="*/ 246 h 329"/>
                <a:gd name="T64" fmla="*/ 200 w 260"/>
                <a:gd name="T65" fmla="*/ 270 h 329"/>
                <a:gd name="T66" fmla="*/ 163 w 260"/>
                <a:gd name="T67" fmla="*/ 277 h 329"/>
                <a:gd name="T68" fmla="*/ 163 w 260"/>
                <a:gd name="T69" fmla="*/ 257 h 329"/>
                <a:gd name="T70" fmla="*/ 179 w 260"/>
                <a:gd name="T71" fmla="*/ 253 h 329"/>
                <a:gd name="T72" fmla="*/ 184 w 260"/>
                <a:gd name="T73" fmla="*/ 241 h 329"/>
                <a:gd name="T74" fmla="*/ 184 w 260"/>
                <a:gd name="T75" fmla="*/ 222 h 329"/>
                <a:gd name="T76" fmla="*/ 198 w 260"/>
                <a:gd name="T77" fmla="*/ 197 h 329"/>
                <a:gd name="T78" fmla="*/ 184 w 260"/>
                <a:gd name="T79" fmla="*/ 170 h 329"/>
                <a:gd name="T80" fmla="*/ 184 w 260"/>
                <a:gd name="T81" fmla="*/ 152 h 329"/>
                <a:gd name="T82" fmla="*/ 163 w 260"/>
                <a:gd name="T83" fmla="*/ 137 h 329"/>
                <a:gd name="T84" fmla="*/ 163 w 260"/>
                <a:gd name="T85" fmla="*/ 117 h 329"/>
                <a:gd name="T86" fmla="*/ 199 w 260"/>
                <a:gd name="T87" fmla="*/ 125 h 329"/>
                <a:gd name="T88" fmla="*/ 209 w 260"/>
                <a:gd name="T89" fmla="*/ 149 h 329"/>
                <a:gd name="T90" fmla="*/ 209 w 260"/>
                <a:gd name="T91" fmla="*/ 170 h 329"/>
                <a:gd name="T92" fmla="*/ 219 w 260"/>
                <a:gd name="T93" fmla="*/ 187 h 329"/>
                <a:gd name="T94" fmla="*/ 219 w 260"/>
                <a:gd name="T95" fmla="*/ 208 h 329"/>
                <a:gd name="T96" fmla="*/ 132 w 260"/>
                <a:gd name="T97" fmla="*/ 72 h 329"/>
                <a:gd name="T98" fmla="*/ 38 w 260"/>
                <a:gd name="T99" fmla="*/ 45 h 329"/>
                <a:gd name="T100" fmla="*/ 132 w 260"/>
                <a:gd name="T101" fmla="*/ 18 h 329"/>
                <a:gd name="T102" fmla="*/ 227 w 260"/>
                <a:gd name="T103" fmla="*/ 45 h 329"/>
                <a:gd name="T104" fmla="*/ 132 w 260"/>
                <a:gd name="T105" fmla="*/ 72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0" h="329">
                  <a:moveTo>
                    <a:pt x="132" y="0"/>
                  </a:moveTo>
                  <a:cubicBezTo>
                    <a:pt x="60" y="0"/>
                    <a:pt x="0" y="23"/>
                    <a:pt x="0" y="49"/>
                  </a:cubicBezTo>
                  <a:cubicBezTo>
                    <a:pt x="0" y="280"/>
                    <a:pt x="0" y="280"/>
                    <a:pt x="0" y="280"/>
                  </a:cubicBezTo>
                  <a:cubicBezTo>
                    <a:pt x="0" y="306"/>
                    <a:pt x="60" y="329"/>
                    <a:pt x="132" y="329"/>
                  </a:cubicBezTo>
                  <a:cubicBezTo>
                    <a:pt x="206" y="329"/>
                    <a:pt x="260" y="306"/>
                    <a:pt x="260" y="280"/>
                  </a:cubicBezTo>
                  <a:cubicBezTo>
                    <a:pt x="260" y="50"/>
                    <a:pt x="260" y="50"/>
                    <a:pt x="260" y="50"/>
                  </a:cubicBezTo>
                  <a:cubicBezTo>
                    <a:pt x="260" y="24"/>
                    <a:pt x="206" y="0"/>
                    <a:pt x="132" y="0"/>
                  </a:cubicBezTo>
                  <a:close/>
                  <a:moveTo>
                    <a:pt x="98" y="137"/>
                  </a:moveTo>
                  <a:cubicBezTo>
                    <a:pt x="84" y="137"/>
                    <a:pt x="77" y="143"/>
                    <a:pt x="77" y="152"/>
                  </a:cubicBezTo>
                  <a:cubicBezTo>
                    <a:pt x="77" y="172"/>
                    <a:pt x="77" y="172"/>
                    <a:pt x="77" y="172"/>
                  </a:cubicBezTo>
                  <a:cubicBezTo>
                    <a:pt x="77" y="185"/>
                    <a:pt x="73" y="194"/>
                    <a:pt x="65" y="197"/>
                  </a:cubicBezTo>
                  <a:cubicBezTo>
                    <a:pt x="65" y="198"/>
                    <a:pt x="65" y="198"/>
                    <a:pt x="65" y="198"/>
                  </a:cubicBezTo>
                  <a:cubicBezTo>
                    <a:pt x="73" y="201"/>
                    <a:pt x="77" y="210"/>
                    <a:pt x="77" y="224"/>
                  </a:cubicBezTo>
                  <a:cubicBezTo>
                    <a:pt x="77" y="242"/>
                    <a:pt x="77" y="242"/>
                    <a:pt x="77" y="242"/>
                  </a:cubicBezTo>
                  <a:cubicBezTo>
                    <a:pt x="77" y="247"/>
                    <a:pt x="78" y="251"/>
                    <a:pt x="82" y="254"/>
                  </a:cubicBezTo>
                  <a:cubicBezTo>
                    <a:pt x="85" y="256"/>
                    <a:pt x="90" y="257"/>
                    <a:pt x="97" y="257"/>
                  </a:cubicBezTo>
                  <a:cubicBezTo>
                    <a:pt x="97" y="258"/>
                    <a:pt x="97" y="258"/>
                    <a:pt x="97" y="258"/>
                  </a:cubicBezTo>
                  <a:cubicBezTo>
                    <a:pt x="95" y="258"/>
                    <a:pt x="95" y="258"/>
                    <a:pt x="95" y="258"/>
                  </a:cubicBezTo>
                  <a:cubicBezTo>
                    <a:pt x="98" y="278"/>
                    <a:pt x="98" y="278"/>
                    <a:pt x="98" y="278"/>
                  </a:cubicBezTo>
                  <a:cubicBezTo>
                    <a:pt x="83" y="278"/>
                    <a:pt x="68" y="275"/>
                    <a:pt x="62" y="271"/>
                  </a:cubicBezTo>
                  <a:cubicBezTo>
                    <a:pt x="56" y="265"/>
                    <a:pt x="53" y="257"/>
                    <a:pt x="53" y="246"/>
                  </a:cubicBezTo>
                  <a:cubicBezTo>
                    <a:pt x="53" y="224"/>
                    <a:pt x="53" y="224"/>
                    <a:pt x="53" y="224"/>
                  </a:cubicBezTo>
                  <a:cubicBezTo>
                    <a:pt x="53" y="214"/>
                    <a:pt x="49" y="208"/>
                    <a:pt x="43" y="208"/>
                  </a:cubicBezTo>
                  <a:cubicBezTo>
                    <a:pt x="43" y="188"/>
                    <a:pt x="43" y="188"/>
                    <a:pt x="43" y="188"/>
                  </a:cubicBezTo>
                  <a:cubicBezTo>
                    <a:pt x="50" y="188"/>
                    <a:pt x="53" y="183"/>
                    <a:pt x="53" y="171"/>
                  </a:cubicBezTo>
                  <a:cubicBezTo>
                    <a:pt x="53" y="150"/>
                    <a:pt x="53" y="150"/>
                    <a:pt x="53" y="150"/>
                  </a:cubicBezTo>
                  <a:cubicBezTo>
                    <a:pt x="53" y="139"/>
                    <a:pt x="56" y="131"/>
                    <a:pt x="62" y="125"/>
                  </a:cubicBezTo>
                  <a:cubicBezTo>
                    <a:pt x="68" y="120"/>
                    <a:pt x="83" y="117"/>
                    <a:pt x="98" y="117"/>
                  </a:cubicBezTo>
                  <a:lnTo>
                    <a:pt x="98" y="137"/>
                  </a:lnTo>
                  <a:close/>
                  <a:moveTo>
                    <a:pt x="219" y="208"/>
                  </a:moveTo>
                  <a:cubicBezTo>
                    <a:pt x="212" y="208"/>
                    <a:pt x="209" y="213"/>
                    <a:pt x="209" y="224"/>
                  </a:cubicBezTo>
                  <a:cubicBezTo>
                    <a:pt x="209" y="246"/>
                    <a:pt x="209" y="246"/>
                    <a:pt x="209" y="246"/>
                  </a:cubicBezTo>
                  <a:cubicBezTo>
                    <a:pt x="209" y="257"/>
                    <a:pt x="206" y="265"/>
                    <a:pt x="200" y="270"/>
                  </a:cubicBezTo>
                  <a:cubicBezTo>
                    <a:pt x="194" y="275"/>
                    <a:pt x="179" y="277"/>
                    <a:pt x="163" y="277"/>
                  </a:cubicBezTo>
                  <a:cubicBezTo>
                    <a:pt x="163" y="257"/>
                    <a:pt x="163" y="257"/>
                    <a:pt x="163" y="257"/>
                  </a:cubicBezTo>
                  <a:cubicBezTo>
                    <a:pt x="171" y="257"/>
                    <a:pt x="176" y="256"/>
                    <a:pt x="179" y="253"/>
                  </a:cubicBezTo>
                  <a:cubicBezTo>
                    <a:pt x="183" y="250"/>
                    <a:pt x="184" y="246"/>
                    <a:pt x="184" y="241"/>
                  </a:cubicBezTo>
                  <a:cubicBezTo>
                    <a:pt x="184" y="222"/>
                    <a:pt x="184" y="222"/>
                    <a:pt x="184" y="222"/>
                  </a:cubicBezTo>
                  <a:cubicBezTo>
                    <a:pt x="184" y="209"/>
                    <a:pt x="189" y="200"/>
                    <a:pt x="198" y="197"/>
                  </a:cubicBezTo>
                  <a:cubicBezTo>
                    <a:pt x="188" y="193"/>
                    <a:pt x="184" y="184"/>
                    <a:pt x="184" y="170"/>
                  </a:cubicBezTo>
                  <a:cubicBezTo>
                    <a:pt x="184" y="152"/>
                    <a:pt x="184" y="152"/>
                    <a:pt x="184" y="152"/>
                  </a:cubicBezTo>
                  <a:cubicBezTo>
                    <a:pt x="184" y="142"/>
                    <a:pt x="177" y="137"/>
                    <a:pt x="163" y="137"/>
                  </a:cubicBezTo>
                  <a:cubicBezTo>
                    <a:pt x="163" y="117"/>
                    <a:pt x="163" y="117"/>
                    <a:pt x="163" y="117"/>
                  </a:cubicBezTo>
                  <a:cubicBezTo>
                    <a:pt x="178" y="117"/>
                    <a:pt x="192" y="119"/>
                    <a:pt x="199" y="125"/>
                  </a:cubicBezTo>
                  <a:cubicBezTo>
                    <a:pt x="206" y="129"/>
                    <a:pt x="209" y="138"/>
                    <a:pt x="209" y="149"/>
                  </a:cubicBezTo>
                  <a:cubicBezTo>
                    <a:pt x="209" y="170"/>
                    <a:pt x="209" y="170"/>
                    <a:pt x="209" y="170"/>
                  </a:cubicBezTo>
                  <a:cubicBezTo>
                    <a:pt x="209" y="182"/>
                    <a:pt x="212" y="187"/>
                    <a:pt x="219" y="187"/>
                  </a:cubicBezTo>
                  <a:lnTo>
                    <a:pt x="219" y="208"/>
                  </a:lnTo>
                  <a:close/>
                  <a:moveTo>
                    <a:pt x="132" y="72"/>
                  </a:moveTo>
                  <a:cubicBezTo>
                    <a:pt x="80" y="72"/>
                    <a:pt x="38" y="59"/>
                    <a:pt x="38" y="45"/>
                  </a:cubicBezTo>
                  <a:cubicBezTo>
                    <a:pt x="38" y="30"/>
                    <a:pt x="80" y="18"/>
                    <a:pt x="132" y="18"/>
                  </a:cubicBezTo>
                  <a:cubicBezTo>
                    <a:pt x="185" y="18"/>
                    <a:pt x="227" y="30"/>
                    <a:pt x="227" y="45"/>
                  </a:cubicBezTo>
                  <a:cubicBezTo>
                    <a:pt x="227" y="60"/>
                    <a:pt x="185" y="72"/>
                    <a:pt x="132"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de-DE"/>
            </a:p>
          </p:txBody>
        </p:sp>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04212" y="4574861"/>
              <a:ext cx="3951669" cy="2124863"/>
            </a:xfrm>
            <a:prstGeom prst="rect">
              <a:avLst/>
            </a:prstGeom>
            <a:grpFill/>
          </p:spPr>
        </p:pic>
        <p:sp>
          <p:nvSpPr>
            <p:cNvPr id="48" name="Left-Right Arrow 47"/>
            <p:cNvSpPr/>
            <p:nvPr/>
          </p:nvSpPr>
          <p:spPr>
            <a:xfrm rot="1800000">
              <a:off x="5357985" y="4531292"/>
              <a:ext cx="1266639" cy="349672"/>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27" name="Rectangle 26"/>
            <p:cNvSpPr/>
            <p:nvPr/>
          </p:nvSpPr>
          <p:spPr>
            <a:xfrm>
              <a:off x="8004212" y="4139614"/>
              <a:ext cx="3951669" cy="435247"/>
            </a:xfrm>
            <a:prstGeom prst="rect">
              <a:avLst/>
            </a:prstGeom>
            <a:grp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hu-HU" sz="2000" dirty="0">
                  <a:solidFill>
                    <a:schemeClr val="bg1"/>
                  </a:solidFill>
                  <a:latin typeface="Segoe UI Light" panose="020B0502040204020203" pitchFamily="34" charset="0"/>
                  <a:cs typeface="Segoe UI Light" panose="020B0502040204020203" pitchFamily="34" charset="0"/>
                </a:rPr>
                <a:t>Ahogy esik…</a:t>
              </a:r>
              <a:endParaRPr lang="de-DE" sz="2000" dirty="0">
                <a:solidFill>
                  <a:schemeClr val="bg1"/>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5340867" y="1020885"/>
            <a:ext cx="6599132" cy="2541564"/>
            <a:chOff x="5356749" y="721816"/>
            <a:chExt cx="6599132" cy="2541564"/>
          </a:xfrm>
          <a:solidFill>
            <a:srgbClr val="61697E"/>
          </a:solidFill>
        </p:grpSpPr>
        <p:grpSp>
          <p:nvGrpSpPr>
            <p:cNvPr id="46" name="Group 45"/>
            <p:cNvGrpSpPr/>
            <p:nvPr/>
          </p:nvGrpSpPr>
          <p:grpSpPr>
            <a:xfrm>
              <a:off x="6572691" y="1243309"/>
              <a:ext cx="1080934" cy="1423736"/>
              <a:chOff x="7248128" y="1604389"/>
              <a:chExt cx="1417381" cy="1866882"/>
            </a:xfrm>
            <a:grpFill/>
          </p:grpSpPr>
          <p:sp>
            <p:nvSpPr>
              <p:cNvPr id="15" name="Freeform 10"/>
              <p:cNvSpPr>
                <a:spLocks/>
              </p:cNvSpPr>
              <p:nvPr/>
            </p:nvSpPr>
            <p:spPr bwMode="auto">
              <a:xfrm>
                <a:off x="7893380" y="2503392"/>
                <a:ext cx="141377" cy="195751"/>
              </a:xfrm>
              <a:custGeom>
                <a:avLst/>
                <a:gdLst>
                  <a:gd name="T0" fmla="*/ 58 w 66"/>
                  <a:gd name="T1" fmla="*/ 15 h 93"/>
                  <a:gd name="T2" fmla="*/ 49 w 66"/>
                  <a:gd name="T3" fmla="*/ 4 h 93"/>
                  <a:gd name="T4" fmla="*/ 34 w 66"/>
                  <a:gd name="T5" fmla="*/ 0 h 93"/>
                  <a:gd name="T6" fmla="*/ 19 w 66"/>
                  <a:gd name="T7" fmla="*/ 4 h 93"/>
                  <a:gd name="T8" fmla="*/ 8 w 66"/>
                  <a:gd name="T9" fmla="*/ 14 h 93"/>
                  <a:gd name="T10" fmla="*/ 2 w 66"/>
                  <a:gd name="T11" fmla="*/ 29 h 93"/>
                  <a:gd name="T12" fmla="*/ 0 w 66"/>
                  <a:gd name="T13" fmla="*/ 47 h 93"/>
                  <a:gd name="T14" fmla="*/ 3 w 66"/>
                  <a:gd name="T15" fmla="*/ 68 h 93"/>
                  <a:gd name="T16" fmla="*/ 10 w 66"/>
                  <a:gd name="T17" fmla="*/ 83 h 93"/>
                  <a:gd name="T18" fmla="*/ 21 w 66"/>
                  <a:gd name="T19" fmla="*/ 91 h 93"/>
                  <a:gd name="T20" fmla="*/ 34 w 66"/>
                  <a:gd name="T21" fmla="*/ 93 h 93"/>
                  <a:gd name="T22" fmla="*/ 46 w 66"/>
                  <a:gd name="T23" fmla="*/ 91 h 93"/>
                  <a:gd name="T24" fmla="*/ 56 w 66"/>
                  <a:gd name="T25" fmla="*/ 82 h 93"/>
                  <a:gd name="T26" fmla="*/ 63 w 66"/>
                  <a:gd name="T27" fmla="*/ 68 h 93"/>
                  <a:gd name="T28" fmla="*/ 66 w 66"/>
                  <a:gd name="T29" fmla="*/ 48 h 93"/>
                  <a:gd name="T30" fmla="*/ 64 w 66"/>
                  <a:gd name="T31" fmla="*/ 30 h 93"/>
                  <a:gd name="T32" fmla="*/ 58 w 66"/>
                  <a:gd name="T33"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93">
                    <a:moveTo>
                      <a:pt x="58" y="15"/>
                    </a:moveTo>
                    <a:cubicBezTo>
                      <a:pt x="56" y="10"/>
                      <a:pt x="53" y="7"/>
                      <a:pt x="49" y="4"/>
                    </a:cubicBezTo>
                    <a:cubicBezTo>
                      <a:pt x="45" y="2"/>
                      <a:pt x="40" y="0"/>
                      <a:pt x="34" y="0"/>
                    </a:cubicBezTo>
                    <a:cubicBezTo>
                      <a:pt x="28" y="0"/>
                      <a:pt x="23" y="2"/>
                      <a:pt x="19" y="4"/>
                    </a:cubicBezTo>
                    <a:cubicBezTo>
                      <a:pt x="15" y="7"/>
                      <a:pt x="11" y="10"/>
                      <a:pt x="8" y="14"/>
                    </a:cubicBezTo>
                    <a:cubicBezTo>
                      <a:pt x="6" y="19"/>
                      <a:pt x="4" y="23"/>
                      <a:pt x="2" y="29"/>
                    </a:cubicBezTo>
                    <a:cubicBezTo>
                      <a:pt x="1" y="35"/>
                      <a:pt x="0" y="41"/>
                      <a:pt x="0" y="47"/>
                    </a:cubicBezTo>
                    <a:cubicBezTo>
                      <a:pt x="0" y="55"/>
                      <a:pt x="1" y="62"/>
                      <a:pt x="3" y="68"/>
                    </a:cubicBezTo>
                    <a:cubicBezTo>
                      <a:pt x="5" y="74"/>
                      <a:pt x="7" y="79"/>
                      <a:pt x="10" y="83"/>
                    </a:cubicBezTo>
                    <a:cubicBezTo>
                      <a:pt x="13" y="86"/>
                      <a:pt x="17" y="89"/>
                      <a:pt x="21" y="91"/>
                    </a:cubicBezTo>
                    <a:cubicBezTo>
                      <a:pt x="25" y="92"/>
                      <a:pt x="29" y="93"/>
                      <a:pt x="34" y="93"/>
                    </a:cubicBezTo>
                    <a:cubicBezTo>
                      <a:pt x="38" y="93"/>
                      <a:pt x="42" y="92"/>
                      <a:pt x="46" y="91"/>
                    </a:cubicBezTo>
                    <a:cubicBezTo>
                      <a:pt x="49" y="89"/>
                      <a:pt x="53" y="86"/>
                      <a:pt x="56" y="82"/>
                    </a:cubicBezTo>
                    <a:cubicBezTo>
                      <a:pt x="59" y="79"/>
                      <a:pt x="61" y="74"/>
                      <a:pt x="63" y="68"/>
                    </a:cubicBezTo>
                    <a:cubicBezTo>
                      <a:pt x="65" y="63"/>
                      <a:pt x="66" y="56"/>
                      <a:pt x="66" y="48"/>
                    </a:cubicBezTo>
                    <a:cubicBezTo>
                      <a:pt x="66" y="42"/>
                      <a:pt x="65" y="35"/>
                      <a:pt x="64" y="30"/>
                    </a:cubicBezTo>
                    <a:cubicBezTo>
                      <a:pt x="63" y="24"/>
                      <a:pt x="61" y="19"/>
                      <a:pt x="58" y="1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16" name="Freeform 11"/>
              <p:cNvSpPr>
                <a:spLocks noEditPoints="1"/>
              </p:cNvSpPr>
              <p:nvPr/>
            </p:nvSpPr>
            <p:spPr bwMode="auto">
              <a:xfrm>
                <a:off x="7248128" y="1604389"/>
                <a:ext cx="1417381" cy="1866882"/>
              </a:xfrm>
              <a:custGeom>
                <a:avLst/>
                <a:gdLst>
                  <a:gd name="T0" fmla="*/ 0 w 665"/>
                  <a:gd name="T1" fmla="*/ 132 h 887"/>
                  <a:gd name="T2" fmla="*/ 333 w 665"/>
                  <a:gd name="T3" fmla="*/ 887 h 887"/>
                  <a:gd name="T4" fmla="*/ 665 w 665"/>
                  <a:gd name="T5" fmla="*/ 135 h 887"/>
                  <a:gd name="T6" fmla="*/ 233 w 665"/>
                  <a:gd name="T7" fmla="*/ 522 h 887"/>
                  <a:gd name="T8" fmla="*/ 219 w 665"/>
                  <a:gd name="T9" fmla="*/ 547 h 887"/>
                  <a:gd name="T10" fmla="*/ 184 w 665"/>
                  <a:gd name="T11" fmla="*/ 564 h 887"/>
                  <a:gd name="T12" fmla="*/ 141 w 665"/>
                  <a:gd name="T13" fmla="*/ 565 h 887"/>
                  <a:gd name="T14" fmla="*/ 115 w 665"/>
                  <a:gd name="T15" fmla="*/ 560 h 887"/>
                  <a:gd name="T16" fmla="*/ 106 w 665"/>
                  <a:gd name="T17" fmla="*/ 508 h 887"/>
                  <a:gd name="T18" fmla="*/ 128 w 665"/>
                  <a:gd name="T19" fmla="*/ 520 h 887"/>
                  <a:gd name="T20" fmla="*/ 156 w 665"/>
                  <a:gd name="T21" fmla="*/ 526 h 887"/>
                  <a:gd name="T22" fmla="*/ 171 w 665"/>
                  <a:gd name="T23" fmla="*/ 522 h 887"/>
                  <a:gd name="T24" fmla="*/ 174 w 665"/>
                  <a:gd name="T25" fmla="*/ 514 h 887"/>
                  <a:gd name="T26" fmla="*/ 167 w 665"/>
                  <a:gd name="T27" fmla="*/ 501 h 887"/>
                  <a:gd name="T28" fmla="*/ 146 w 665"/>
                  <a:gd name="T29" fmla="*/ 492 h 887"/>
                  <a:gd name="T30" fmla="*/ 113 w 665"/>
                  <a:gd name="T31" fmla="*/ 469 h 887"/>
                  <a:gd name="T32" fmla="*/ 103 w 665"/>
                  <a:gd name="T33" fmla="*/ 439 h 887"/>
                  <a:gd name="T34" fmla="*/ 123 w 665"/>
                  <a:gd name="T35" fmla="*/ 397 h 887"/>
                  <a:gd name="T36" fmla="*/ 176 w 665"/>
                  <a:gd name="T37" fmla="*/ 382 h 887"/>
                  <a:gd name="T38" fmla="*/ 206 w 665"/>
                  <a:gd name="T39" fmla="*/ 384 h 887"/>
                  <a:gd name="T40" fmla="*/ 225 w 665"/>
                  <a:gd name="T41" fmla="*/ 389 h 887"/>
                  <a:gd name="T42" fmla="*/ 216 w 665"/>
                  <a:gd name="T43" fmla="*/ 430 h 887"/>
                  <a:gd name="T44" fmla="*/ 194 w 665"/>
                  <a:gd name="T45" fmla="*/ 423 h 887"/>
                  <a:gd name="T46" fmla="*/ 166 w 665"/>
                  <a:gd name="T47" fmla="*/ 425 h 887"/>
                  <a:gd name="T48" fmla="*/ 162 w 665"/>
                  <a:gd name="T49" fmla="*/ 440 h 887"/>
                  <a:gd name="T50" fmla="*/ 173 w 665"/>
                  <a:gd name="T51" fmla="*/ 448 h 887"/>
                  <a:gd name="T52" fmla="*/ 204 w 665"/>
                  <a:gd name="T53" fmla="*/ 463 h 887"/>
                  <a:gd name="T54" fmla="*/ 231 w 665"/>
                  <a:gd name="T55" fmla="*/ 490 h 887"/>
                  <a:gd name="T56" fmla="*/ 233 w 665"/>
                  <a:gd name="T57" fmla="*/ 522 h 887"/>
                  <a:gd name="T58" fmla="*/ 329 w 665"/>
                  <a:gd name="T59" fmla="*/ 566 h 887"/>
                  <a:gd name="T60" fmla="*/ 271 w 665"/>
                  <a:gd name="T61" fmla="*/ 540 h 887"/>
                  <a:gd name="T62" fmla="*/ 246 w 665"/>
                  <a:gd name="T63" fmla="*/ 476 h 887"/>
                  <a:gd name="T64" fmla="*/ 272 w 665"/>
                  <a:gd name="T65" fmla="*/ 408 h 887"/>
                  <a:gd name="T66" fmla="*/ 338 w 665"/>
                  <a:gd name="T67" fmla="*/ 382 h 887"/>
                  <a:gd name="T68" fmla="*/ 401 w 665"/>
                  <a:gd name="T69" fmla="*/ 406 h 887"/>
                  <a:gd name="T70" fmla="*/ 426 w 665"/>
                  <a:gd name="T71" fmla="*/ 473 h 887"/>
                  <a:gd name="T72" fmla="*/ 412 w 665"/>
                  <a:gd name="T73" fmla="*/ 526 h 887"/>
                  <a:gd name="T74" fmla="*/ 377 w 665"/>
                  <a:gd name="T75" fmla="*/ 557 h 887"/>
                  <a:gd name="T76" fmla="*/ 368 w 665"/>
                  <a:gd name="T77" fmla="*/ 608 h 887"/>
                  <a:gd name="T78" fmla="*/ 566 w 665"/>
                  <a:gd name="T79" fmla="*/ 563 h 887"/>
                  <a:gd name="T80" fmla="*/ 451 w 665"/>
                  <a:gd name="T81" fmla="*/ 385 h 887"/>
                  <a:gd name="T82" fmla="*/ 505 w 665"/>
                  <a:gd name="T83" fmla="*/ 521 h 887"/>
                  <a:gd name="T84" fmla="*/ 566 w 665"/>
                  <a:gd name="T85" fmla="*/ 563 h 887"/>
                  <a:gd name="T86" fmla="*/ 96 w 665"/>
                  <a:gd name="T87" fmla="*/ 121 h 887"/>
                  <a:gd name="T88" fmla="*/ 570 w 665"/>
                  <a:gd name="T89" fmla="*/ 121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5" h="887">
                    <a:moveTo>
                      <a:pt x="333" y="0"/>
                    </a:moveTo>
                    <a:cubicBezTo>
                      <a:pt x="149" y="0"/>
                      <a:pt x="0" y="63"/>
                      <a:pt x="0" y="132"/>
                    </a:cubicBezTo>
                    <a:lnTo>
                      <a:pt x="0" y="754"/>
                    </a:lnTo>
                    <a:cubicBezTo>
                      <a:pt x="0" y="823"/>
                      <a:pt x="149" y="887"/>
                      <a:pt x="333" y="887"/>
                    </a:cubicBezTo>
                    <a:cubicBezTo>
                      <a:pt x="516" y="887"/>
                      <a:pt x="665" y="826"/>
                      <a:pt x="665" y="757"/>
                    </a:cubicBezTo>
                    <a:lnTo>
                      <a:pt x="665" y="135"/>
                    </a:lnTo>
                    <a:cubicBezTo>
                      <a:pt x="665" y="66"/>
                      <a:pt x="517" y="0"/>
                      <a:pt x="333" y="0"/>
                    </a:cubicBezTo>
                    <a:close/>
                    <a:moveTo>
                      <a:pt x="233" y="522"/>
                    </a:moveTo>
                    <a:cubicBezTo>
                      <a:pt x="232" y="526"/>
                      <a:pt x="231" y="531"/>
                      <a:pt x="228" y="535"/>
                    </a:cubicBezTo>
                    <a:cubicBezTo>
                      <a:pt x="226" y="539"/>
                      <a:pt x="223" y="543"/>
                      <a:pt x="219" y="547"/>
                    </a:cubicBezTo>
                    <a:cubicBezTo>
                      <a:pt x="215" y="551"/>
                      <a:pt x="211" y="554"/>
                      <a:pt x="205" y="557"/>
                    </a:cubicBezTo>
                    <a:cubicBezTo>
                      <a:pt x="199" y="560"/>
                      <a:pt x="192" y="562"/>
                      <a:pt x="184" y="564"/>
                    </a:cubicBezTo>
                    <a:cubicBezTo>
                      <a:pt x="177" y="565"/>
                      <a:pt x="167" y="566"/>
                      <a:pt x="157" y="566"/>
                    </a:cubicBezTo>
                    <a:cubicBezTo>
                      <a:pt x="151" y="566"/>
                      <a:pt x="146" y="566"/>
                      <a:pt x="141" y="565"/>
                    </a:cubicBezTo>
                    <a:cubicBezTo>
                      <a:pt x="136" y="565"/>
                      <a:pt x="131" y="564"/>
                      <a:pt x="127" y="563"/>
                    </a:cubicBezTo>
                    <a:cubicBezTo>
                      <a:pt x="123" y="562"/>
                      <a:pt x="119" y="561"/>
                      <a:pt x="115" y="560"/>
                    </a:cubicBezTo>
                    <a:cubicBezTo>
                      <a:pt x="112" y="559"/>
                      <a:pt x="108" y="558"/>
                      <a:pt x="106" y="557"/>
                    </a:cubicBezTo>
                    <a:lnTo>
                      <a:pt x="106" y="508"/>
                    </a:lnTo>
                    <a:cubicBezTo>
                      <a:pt x="109" y="510"/>
                      <a:pt x="112" y="512"/>
                      <a:pt x="116" y="514"/>
                    </a:cubicBezTo>
                    <a:cubicBezTo>
                      <a:pt x="120" y="517"/>
                      <a:pt x="124" y="519"/>
                      <a:pt x="128" y="520"/>
                    </a:cubicBezTo>
                    <a:cubicBezTo>
                      <a:pt x="133" y="522"/>
                      <a:pt x="137" y="523"/>
                      <a:pt x="142" y="524"/>
                    </a:cubicBezTo>
                    <a:cubicBezTo>
                      <a:pt x="147" y="526"/>
                      <a:pt x="151" y="526"/>
                      <a:pt x="156" y="526"/>
                    </a:cubicBezTo>
                    <a:cubicBezTo>
                      <a:pt x="160" y="526"/>
                      <a:pt x="163" y="526"/>
                      <a:pt x="165" y="525"/>
                    </a:cubicBezTo>
                    <a:cubicBezTo>
                      <a:pt x="167" y="524"/>
                      <a:pt x="169" y="523"/>
                      <a:pt x="171" y="522"/>
                    </a:cubicBezTo>
                    <a:cubicBezTo>
                      <a:pt x="172" y="521"/>
                      <a:pt x="173" y="520"/>
                      <a:pt x="173" y="518"/>
                    </a:cubicBezTo>
                    <a:cubicBezTo>
                      <a:pt x="174" y="517"/>
                      <a:pt x="174" y="515"/>
                      <a:pt x="174" y="514"/>
                    </a:cubicBezTo>
                    <a:cubicBezTo>
                      <a:pt x="174" y="511"/>
                      <a:pt x="174" y="509"/>
                      <a:pt x="172" y="507"/>
                    </a:cubicBezTo>
                    <a:cubicBezTo>
                      <a:pt x="171" y="505"/>
                      <a:pt x="169" y="503"/>
                      <a:pt x="167" y="501"/>
                    </a:cubicBezTo>
                    <a:cubicBezTo>
                      <a:pt x="164" y="500"/>
                      <a:pt x="161" y="498"/>
                      <a:pt x="158" y="497"/>
                    </a:cubicBezTo>
                    <a:cubicBezTo>
                      <a:pt x="154" y="495"/>
                      <a:pt x="150" y="494"/>
                      <a:pt x="146" y="492"/>
                    </a:cubicBezTo>
                    <a:cubicBezTo>
                      <a:pt x="139" y="489"/>
                      <a:pt x="132" y="486"/>
                      <a:pt x="126" y="482"/>
                    </a:cubicBezTo>
                    <a:cubicBezTo>
                      <a:pt x="121" y="478"/>
                      <a:pt x="116" y="474"/>
                      <a:pt x="113" y="469"/>
                    </a:cubicBezTo>
                    <a:cubicBezTo>
                      <a:pt x="110" y="465"/>
                      <a:pt x="107" y="460"/>
                      <a:pt x="106" y="455"/>
                    </a:cubicBezTo>
                    <a:cubicBezTo>
                      <a:pt x="104" y="449"/>
                      <a:pt x="103" y="444"/>
                      <a:pt x="103" y="439"/>
                    </a:cubicBezTo>
                    <a:cubicBezTo>
                      <a:pt x="103" y="430"/>
                      <a:pt x="105" y="422"/>
                      <a:pt x="109" y="415"/>
                    </a:cubicBezTo>
                    <a:cubicBezTo>
                      <a:pt x="112" y="408"/>
                      <a:pt x="117" y="402"/>
                      <a:pt x="123" y="397"/>
                    </a:cubicBezTo>
                    <a:cubicBezTo>
                      <a:pt x="130" y="392"/>
                      <a:pt x="137" y="388"/>
                      <a:pt x="146" y="386"/>
                    </a:cubicBezTo>
                    <a:cubicBezTo>
                      <a:pt x="155" y="383"/>
                      <a:pt x="165" y="382"/>
                      <a:pt x="176" y="382"/>
                    </a:cubicBezTo>
                    <a:cubicBezTo>
                      <a:pt x="182" y="382"/>
                      <a:pt x="187" y="382"/>
                      <a:pt x="192" y="382"/>
                    </a:cubicBezTo>
                    <a:cubicBezTo>
                      <a:pt x="197" y="383"/>
                      <a:pt x="202" y="383"/>
                      <a:pt x="206" y="384"/>
                    </a:cubicBezTo>
                    <a:cubicBezTo>
                      <a:pt x="210" y="385"/>
                      <a:pt x="213" y="386"/>
                      <a:pt x="217" y="386"/>
                    </a:cubicBezTo>
                    <a:cubicBezTo>
                      <a:pt x="220" y="387"/>
                      <a:pt x="223" y="388"/>
                      <a:pt x="225" y="389"/>
                    </a:cubicBezTo>
                    <a:lnTo>
                      <a:pt x="225" y="434"/>
                    </a:lnTo>
                    <a:cubicBezTo>
                      <a:pt x="222" y="433"/>
                      <a:pt x="220" y="431"/>
                      <a:pt x="216" y="430"/>
                    </a:cubicBezTo>
                    <a:cubicBezTo>
                      <a:pt x="213" y="428"/>
                      <a:pt x="210" y="427"/>
                      <a:pt x="206" y="426"/>
                    </a:cubicBezTo>
                    <a:cubicBezTo>
                      <a:pt x="202" y="424"/>
                      <a:pt x="198" y="424"/>
                      <a:pt x="194" y="423"/>
                    </a:cubicBezTo>
                    <a:cubicBezTo>
                      <a:pt x="190" y="422"/>
                      <a:pt x="185" y="422"/>
                      <a:pt x="181" y="422"/>
                    </a:cubicBezTo>
                    <a:cubicBezTo>
                      <a:pt x="175" y="422"/>
                      <a:pt x="170" y="423"/>
                      <a:pt x="166" y="425"/>
                    </a:cubicBezTo>
                    <a:cubicBezTo>
                      <a:pt x="163" y="427"/>
                      <a:pt x="161" y="430"/>
                      <a:pt x="161" y="434"/>
                    </a:cubicBezTo>
                    <a:cubicBezTo>
                      <a:pt x="161" y="436"/>
                      <a:pt x="161" y="438"/>
                      <a:pt x="162" y="440"/>
                    </a:cubicBezTo>
                    <a:cubicBezTo>
                      <a:pt x="163" y="441"/>
                      <a:pt x="164" y="443"/>
                      <a:pt x="166" y="444"/>
                    </a:cubicBezTo>
                    <a:cubicBezTo>
                      <a:pt x="168" y="445"/>
                      <a:pt x="170" y="447"/>
                      <a:pt x="173" y="448"/>
                    </a:cubicBezTo>
                    <a:cubicBezTo>
                      <a:pt x="176" y="450"/>
                      <a:pt x="180" y="451"/>
                      <a:pt x="184" y="453"/>
                    </a:cubicBezTo>
                    <a:cubicBezTo>
                      <a:pt x="191" y="456"/>
                      <a:pt x="198" y="459"/>
                      <a:pt x="204" y="463"/>
                    </a:cubicBezTo>
                    <a:cubicBezTo>
                      <a:pt x="210" y="466"/>
                      <a:pt x="216" y="470"/>
                      <a:pt x="220" y="474"/>
                    </a:cubicBezTo>
                    <a:cubicBezTo>
                      <a:pt x="225" y="479"/>
                      <a:pt x="228" y="484"/>
                      <a:pt x="231" y="490"/>
                    </a:cubicBezTo>
                    <a:cubicBezTo>
                      <a:pt x="233" y="495"/>
                      <a:pt x="234" y="502"/>
                      <a:pt x="234" y="509"/>
                    </a:cubicBezTo>
                    <a:cubicBezTo>
                      <a:pt x="235" y="513"/>
                      <a:pt x="234" y="517"/>
                      <a:pt x="233" y="522"/>
                    </a:cubicBezTo>
                    <a:close/>
                    <a:moveTo>
                      <a:pt x="368" y="608"/>
                    </a:moveTo>
                    <a:lnTo>
                      <a:pt x="329" y="566"/>
                    </a:lnTo>
                    <a:cubicBezTo>
                      <a:pt x="318" y="565"/>
                      <a:pt x="307" y="563"/>
                      <a:pt x="297" y="558"/>
                    </a:cubicBezTo>
                    <a:cubicBezTo>
                      <a:pt x="287" y="554"/>
                      <a:pt x="278" y="548"/>
                      <a:pt x="271" y="540"/>
                    </a:cubicBezTo>
                    <a:cubicBezTo>
                      <a:pt x="263" y="533"/>
                      <a:pt x="257" y="523"/>
                      <a:pt x="253" y="513"/>
                    </a:cubicBezTo>
                    <a:cubicBezTo>
                      <a:pt x="249" y="502"/>
                      <a:pt x="246" y="490"/>
                      <a:pt x="246" y="476"/>
                    </a:cubicBezTo>
                    <a:cubicBezTo>
                      <a:pt x="246" y="462"/>
                      <a:pt x="249" y="450"/>
                      <a:pt x="253" y="438"/>
                    </a:cubicBezTo>
                    <a:cubicBezTo>
                      <a:pt x="258" y="426"/>
                      <a:pt x="264" y="416"/>
                      <a:pt x="272" y="408"/>
                    </a:cubicBezTo>
                    <a:cubicBezTo>
                      <a:pt x="280" y="400"/>
                      <a:pt x="290" y="393"/>
                      <a:pt x="301" y="389"/>
                    </a:cubicBezTo>
                    <a:cubicBezTo>
                      <a:pt x="312" y="384"/>
                      <a:pt x="324" y="382"/>
                      <a:pt x="338" y="382"/>
                    </a:cubicBezTo>
                    <a:cubicBezTo>
                      <a:pt x="351" y="382"/>
                      <a:pt x="362" y="384"/>
                      <a:pt x="373" y="388"/>
                    </a:cubicBezTo>
                    <a:cubicBezTo>
                      <a:pt x="384" y="392"/>
                      <a:pt x="393" y="398"/>
                      <a:pt x="401" y="406"/>
                    </a:cubicBezTo>
                    <a:cubicBezTo>
                      <a:pt x="409" y="414"/>
                      <a:pt x="415" y="424"/>
                      <a:pt x="419" y="435"/>
                    </a:cubicBezTo>
                    <a:cubicBezTo>
                      <a:pt x="424" y="447"/>
                      <a:pt x="426" y="459"/>
                      <a:pt x="426" y="473"/>
                    </a:cubicBezTo>
                    <a:cubicBezTo>
                      <a:pt x="426" y="484"/>
                      <a:pt x="425" y="493"/>
                      <a:pt x="422" y="502"/>
                    </a:cubicBezTo>
                    <a:cubicBezTo>
                      <a:pt x="420" y="511"/>
                      <a:pt x="416" y="519"/>
                      <a:pt x="412" y="526"/>
                    </a:cubicBezTo>
                    <a:cubicBezTo>
                      <a:pt x="407" y="533"/>
                      <a:pt x="402" y="539"/>
                      <a:pt x="396" y="544"/>
                    </a:cubicBezTo>
                    <a:cubicBezTo>
                      <a:pt x="390" y="550"/>
                      <a:pt x="384" y="554"/>
                      <a:pt x="377" y="557"/>
                    </a:cubicBezTo>
                    <a:lnTo>
                      <a:pt x="436" y="608"/>
                    </a:lnTo>
                    <a:lnTo>
                      <a:pt x="368" y="608"/>
                    </a:lnTo>
                    <a:lnTo>
                      <a:pt x="368" y="608"/>
                    </a:lnTo>
                    <a:close/>
                    <a:moveTo>
                      <a:pt x="566" y="563"/>
                    </a:moveTo>
                    <a:lnTo>
                      <a:pt x="451" y="563"/>
                    </a:lnTo>
                    <a:lnTo>
                      <a:pt x="451" y="385"/>
                    </a:lnTo>
                    <a:lnTo>
                      <a:pt x="505" y="385"/>
                    </a:lnTo>
                    <a:lnTo>
                      <a:pt x="505" y="521"/>
                    </a:lnTo>
                    <a:lnTo>
                      <a:pt x="566" y="521"/>
                    </a:lnTo>
                    <a:lnTo>
                      <a:pt x="566" y="563"/>
                    </a:lnTo>
                    <a:close/>
                    <a:moveTo>
                      <a:pt x="332" y="193"/>
                    </a:moveTo>
                    <a:cubicBezTo>
                      <a:pt x="202" y="193"/>
                      <a:pt x="96" y="161"/>
                      <a:pt x="96" y="121"/>
                    </a:cubicBezTo>
                    <a:cubicBezTo>
                      <a:pt x="96" y="80"/>
                      <a:pt x="202" y="48"/>
                      <a:pt x="332" y="48"/>
                    </a:cubicBezTo>
                    <a:cubicBezTo>
                      <a:pt x="463" y="48"/>
                      <a:pt x="570" y="81"/>
                      <a:pt x="570" y="121"/>
                    </a:cubicBezTo>
                    <a:cubicBezTo>
                      <a:pt x="570" y="161"/>
                      <a:pt x="463" y="193"/>
                      <a:pt x="332" y="19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4212" y="721816"/>
              <a:ext cx="3951669" cy="2124863"/>
            </a:xfrm>
            <a:prstGeom prst="rect">
              <a:avLst/>
            </a:prstGeom>
            <a:grpFill/>
          </p:spPr>
        </p:pic>
        <p:sp>
          <p:nvSpPr>
            <p:cNvPr id="47" name="Left-Right Arrow 46"/>
            <p:cNvSpPr/>
            <p:nvPr/>
          </p:nvSpPr>
          <p:spPr>
            <a:xfrm rot="19800000">
              <a:off x="5356749" y="2630812"/>
              <a:ext cx="1285112" cy="349672"/>
            </a:xfrm>
            <a:prstGeom prst="leftRightArrow">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solidFill>
                  <a:schemeClr val="tx1"/>
                </a:solidFill>
              </a:endParaRPr>
            </a:p>
          </p:txBody>
        </p:sp>
        <p:sp>
          <p:nvSpPr>
            <p:cNvPr id="26" name="Rectangle 25"/>
            <p:cNvSpPr/>
            <p:nvPr/>
          </p:nvSpPr>
          <p:spPr>
            <a:xfrm>
              <a:off x="8004212" y="2828133"/>
              <a:ext cx="3951669" cy="435247"/>
            </a:xfrm>
            <a:prstGeom prst="rect">
              <a:avLst/>
            </a:prstGeom>
            <a:grp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hu-HU" sz="2000" dirty="0">
                  <a:solidFill>
                    <a:schemeClr val="bg1"/>
                  </a:solidFill>
                  <a:latin typeface="Segoe UI Light" panose="020B0502040204020203" pitchFamily="34" charset="0"/>
                  <a:cs typeface="Segoe UI Light" panose="020B0502040204020203" pitchFamily="34" charset="0"/>
                </a:rPr>
                <a:t>Normalizált adat</a:t>
              </a:r>
              <a:endParaRPr lang="de-DE" sz="2000" dirty="0">
                <a:solidFill>
                  <a:schemeClr val="bg1"/>
                </a:solidFill>
                <a:latin typeface="Segoe UI Light" panose="020B0502040204020203" pitchFamily="34" charset="0"/>
                <a:cs typeface="Segoe UI Light" panose="020B0502040204020203" pitchFamily="34" charset="0"/>
              </a:endParaRPr>
            </a:p>
          </p:txBody>
        </p:sp>
        <p:sp>
          <p:nvSpPr>
            <p:cNvPr id="2" name="TextBox 1"/>
            <p:cNvSpPr txBox="1"/>
            <p:nvPr/>
          </p:nvSpPr>
          <p:spPr>
            <a:xfrm rot="19800000">
              <a:off x="5480892" y="2313683"/>
              <a:ext cx="659155" cy="369332"/>
            </a:xfrm>
            <a:prstGeom prst="rect">
              <a:avLst/>
            </a:prstGeom>
            <a:grpFill/>
          </p:spPr>
          <p:txBody>
            <a:bodyPr wrap="none" rtlCol="0">
              <a:spAutoFit/>
            </a:bodyPr>
            <a:lstStyle/>
            <a:p>
              <a:r>
                <a:rPr lang="de-DE" dirty="0">
                  <a:solidFill>
                    <a:schemeClr val="bg1"/>
                  </a:solidFill>
                </a:rPr>
                <a:t>ORM</a:t>
              </a:r>
            </a:p>
          </p:txBody>
        </p:sp>
      </p:grpSp>
      <p:sp>
        <p:nvSpPr>
          <p:cNvPr id="35" name="Title 2"/>
          <p:cNvSpPr>
            <a:spLocks noGrp="1"/>
          </p:cNvSpPr>
          <p:nvPr>
            <p:ph type="title"/>
          </p:nvPr>
        </p:nvSpPr>
        <p:spPr>
          <a:xfrm>
            <a:off x="-367266" y="182215"/>
            <a:ext cx="11416266" cy="1063487"/>
          </a:xfrm>
        </p:spPr>
        <p:txBody>
          <a:bodyPr/>
          <a:lstStyle/>
          <a:p>
            <a:r>
              <a:rPr lang="en-US" dirty="0"/>
              <a:t>    </a:t>
            </a:r>
            <a:r>
              <a:rPr lang="hu-HU" dirty="0"/>
              <a:t>Egy relációs adatbázishoz képest…</a:t>
            </a:r>
            <a:endParaRPr lang="en-US" dirty="0"/>
          </a:p>
        </p:txBody>
      </p:sp>
    </p:spTree>
    <p:extLst>
      <p:ext uri="{BB962C8B-B14F-4D97-AF65-F5344CB8AC3E}">
        <p14:creationId xmlns:p14="http://schemas.microsoft.com/office/powerpoint/2010/main" val="1062563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u-HU" dirty="0"/>
              <a:t>Dokumentum adatbázisok</a:t>
            </a:r>
            <a:endParaRPr lang="en-US" dirty="0"/>
          </a:p>
        </p:txBody>
      </p:sp>
      <p:sp>
        <p:nvSpPr>
          <p:cNvPr id="2" name="Content Placeholder 1"/>
          <p:cNvSpPr>
            <a:spLocks noGrp="1"/>
          </p:cNvSpPr>
          <p:nvPr>
            <p:ph sz="quarter" idx="10"/>
          </p:nvPr>
        </p:nvSpPr>
        <p:spPr/>
        <p:txBody>
          <a:bodyPr>
            <a:normAutofit fontScale="92500"/>
          </a:bodyPr>
          <a:lstStyle/>
          <a:p>
            <a:r>
              <a:rPr lang="hu-HU" dirty="0" err="1"/>
              <a:t>NoSQL</a:t>
            </a:r>
            <a:r>
              <a:rPr lang="hu-HU" dirty="0"/>
              <a:t> adatbáziscsalád része</a:t>
            </a:r>
          </a:p>
          <a:p>
            <a:r>
              <a:rPr lang="hu-HU" dirty="0"/>
              <a:t>Nem relációs, nincs megkövetelt sémája az adatoknak</a:t>
            </a:r>
            <a:endParaRPr lang="en-US" dirty="0"/>
          </a:p>
          <a:p>
            <a:r>
              <a:rPr lang="hu-HU" dirty="0" smtClean="0"/>
              <a:t>Könnyebben skálázódik</a:t>
            </a:r>
          </a:p>
          <a:p>
            <a:pPr lvl="1"/>
            <a:r>
              <a:rPr lang="hu-HU" dirty="0" smtClean="0"/>
              <a:t>Egyszerűbb </a:t>
            </a:r>
            <a:r>
              <a:rPr lang="hu-HU" dirty="0" err="1" smtClean="0"/>
              <a:t>partícionálni</a:t>
            </a:r>
            <a:r>
              <a:rPr lang="hu-HU" dirty="0" smtClean="0"/>
              <a:t> az adatokat, mert minden adatobjektum egyben van (a relációs hivatkozások miatt nehéz úgy </a:t>
            </a:r>
            <a:r>
              <a:rPr lang="hu-HU" dirty="0" err="1" smtClean="0"/>
              <a:t>partícionálni</a:t>
            </a:r>
            <a:r>
              <a:rPr lang="hu-HU" dirty="0" smtClean="0"/>
              <a:t> egy adatbázist, hogy gyorsan </a:t>
            </a:r>
            <a:r>
              <a:rPr lang="hu-HU" dirty="0" err="1" smtClean="0"/>
              <a:t>eléjünk</a:t>
            </a:r>
            <a:r>
              <a:rPr lang="hu-HU" dirty="0" smtClean="0"/>
              <a:t> mindent továbbra is)</a:t>
            </a:r>
          </a:p>
          <a:p>
            <a:r>
              <a:rPr lang="hu-HU" dirty="0" smtClean="0"/>
              <a:t>Gyorsabb, mint egy relációs adatbázis</a:t>
            </a:r>
          </a:p>
          <a:p>
            <a:pPr lvl="1"/>
            <a:r>
              <a:rPr lang="hu-HU" dirty="0" smtClean="0"/>
              <a:t>Egyben van a lekérdezendő adat, nem kell relációk mentén keresgélni tovább</a:t>
            </a:r>
            <a:endParaRPr lang="en-US" dirty="0"/>
          </a:p>
          <a:p>
            <a:r>
              <a:rPr lang="hu-HU" dirty="0"/>
              <a:t>Változatos lekérdezési lehetőségek</a:t>
            </a:r>
            <a:endParaRPr lang="en-US" dirty="0"/>
          </a:p>
        </p:txBody>
      </p:sp>
    </p:spTree>
    <p:extLst>
      <p:ext uri="{BB962C8B-B14F-4D97-AF65-F5344CB8AC3E}">
        <p14:creationId xmlns:p14="http://schemas.microsoft.com/office/powerpoint/2010/main" val="194326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hu-HU" dirty="0"/>
              <a:t>Miért?</a:t>
            </a:r>
          </a:p>
        </p:txBody>
      </p:sp>
      <p:sp>
        <p:nvSpPr>
          <p:cNvPr id="6" name="Text Placeholder 5"/>
          <p:cNvSpPr>
            <a:spLocks noGrp="1"/>
          </p:cNvSpPr>
          <p:nvPr>
            <p:ph sz="quarter" idx="12"/>
          </p:nvPr>
        </p:nvSpPr>
        <p:spPr/>
        <p:txBody>
          <a:bodyPr vert="horz" wrap="square" lIns="146304" tIns="91440" rIns="146304" bIns="91440" rtlCol="0" anchor="t">
            <a:normAutofit fontScale="70000" lnSpcReduction="20000"/>
          </a:bodyPr>
          <a:lstStyle/>
          <a:p>
            <a:pPr marL="0" indent="0">
              <a:lnSpc>
                <a:spcPct val="120000"/>
              </a:lnSpc>
              <a:buNone/>
            </a:pPr>
            <a:r>
              <a:rPr lang="hu-HU" sz="3137" dirty="0"/>
              <a:t>Hasznos a fejlesztésben mert:</a:t>
            </a:r>
          </a:p>
          <a:p>
            <a:pPr>
              <a:lnSpc>
                <a:spcPct val="120000"/>
              </a:lnSpc>
            </a:pPr>
            <a:r>
              <a:rPr lang="hu-HU" sz="3137" dirty="0"/>
              <a:t>Meggyorsítja a fejlesztést; </a:t>
            </a:r>
            <a:r>
              <a:rPr lang="hu-HU" sz="3137" dirty="0" err="1"/>
              <a:t>code-first</a:t>
            </a:r>
            <a:r>
              <a:rPr lang="hu-HU" sz="3137" dirty="0"/>
              <a:t> jellegű </a:t>
            </a:r>
            <a:r>
              <a:rPr lang="hu-HU" sz="3137" dirty="0" smtClean="0"/>
              <a:t>megoldás (mivel az adatok </a:t>
            </a:r>
            <a:r>
              <a:rPr lang="hu-HU" sz="3137" dirty="0" err="1" smtClean="0"/>
              <a:t>JSON-ként</a:t>
            </a:r>
            <a:r>
              <a:rPr lang="hu-HU" sz="3137" dirty="0" smtClean="0"/>
              <a:t> vannak tárolva, így a </a:t>
            </a:r>
            <a:r>
              <a:rPr lang="hu-HU" sz="3137" dirty="0" err="1" smtClean="0"/>
              <a:t>JSON-re</a:t>
            </a:r>
            <a:r>
              <a:rPr lang="hu-HU" sz="3137" dirty="0" smtClean="0"/>
              <a:t> erősen építő alkalmazások közvetlenül is használhatják, nem kell </a:t>
            </a:r>
            <a:r>
              <a:rPr lang="hu-HU" sz="3137" dirty="0" err="1" smtClean="0"/>
              <a:t>parse-olni</a:t>
            </a:r>
            <a:r>
              <a:rPr lang="hu-HU" sz="3137" dirty="0" smtClean="0"/>
              <a:t>)</a:t>
            </a:r>
            <a:endParaRPr lang="en-US" sz="3137" dirty="0"/>
          </a:p>
          <a:p>
            <a:pPr>
              <a:lnSpc>
                <a:spcPct val="120000"/>
              </a:lnSpc>
            </a:pPr>
            <a:r>
              <a:rPr lang="hu-HU" sz="3137" dirty="0"/>
              <a:t>A gyakran változó igények miatt nem kell sémaváltozásokat </a:t>
            </a:r>
            <a:r>
              <a:rPr lang="hu-HU" sz="3137" dirty="0" err="1" smtClean="0"/>
              <a:t>végigvezetni</a:t>
            </a:r>
            <a:r>
              <a:rPr lang="hu-HU" sz="3137" dirty="0" smtClean="0"/>
              <a:t>, hisz nincs séma (</a:t>
            </a:r>
            <a:r>
              <a:rPr lang="hu-HU" sz="2900" dirty="0" smtClean="0">
                <a:sym typeface="Wingdings" panose="05000000000000000000" pitchFamily="2" charset="2"/>
              </a:rPr>
              <a:t>egyszerre előny és hátrány is)</a:t>
            </a:r>
            <a:endParaRPr lang="en-US" sz="2900" dirty="0"/>
          </a:p>
          <a:p>
            <a:pPr>
              <a:lnSpc>
                <a:spcPct val="120000"/>
              </a:lnSpc>
            </a:pPr>
            <a:r>
              <a:rPr lang="hu-HU" sz="3137" dirty="0"/>
              <a:t>Gazdag indexelési és lekérdezési lehetőségek (nem egyszerű kulcs-érték tár)</a:t>
            </a:r>
            <a:endParaRPr lang="en-US" sz="3137" dirty="0"/>
          </a:p>
          <a:p>
            <a:pPr>
              <a:lnSpc>
                <a:spcPct val="120000"/>
              </a:lnSpc>
            </a:pPr>
            <a:r>
              <a:rPr lang="hu-HU" sz="3137" dirty="0" smtClean="0"/>
              <a:t>Gyorsan elérjük az adatokat, hiszen „egyben van” (egy dokumentumban van az egész objektum)</a:t>
            </a:r>
          </a:p>
          <a:p>
            <a:pPr>
              <a:lnSpc>
                <a:spcPct val="120000"/>
              </a:lnSpc>
            </a:pPr>
            <a:r>
              <a:rPr lang="hu-HU" sz="3137" dirty="0" smtClean="0"/>
              <a:t>Egyszerűen </a:t>
            </a:r>
            <a:r>
              <a:rPr lang="hu-HU" sz="3137" dirty="0"/>
              <a:t>csak működik </a:t>
            </a:r>
            <a:r>
              <a:rPr lang="hu-HU" sz="3137" dirty="0">
                <a:sym typeface="Wingdings" panose="05000000000000000000" pitchFamily="2" charset="2"/>
              </a:rPr>
              <a:t></a:t>
            </a:r>
            <a:endParaRPr lang="en-US" sz="3137" dirty="0"/>
          </a:p>
        </p:txBody>
      </p:sp>
      <p:sp>
        <p:nvSpPr>
          <p:cNvPr id="14" name="Title 2"/>
          <p:cNvSpPr>
            <a:spLocks noGrp="1"/>
          </p:cNvSpPr>
          <p:nvPr>
            <p:ph type="title"/>
          </p:nvPr>
        </p:nvSpPr>
        <p:spPr/>
        <p:txBody>
          <a:bodyPr/>
          <a:lstStyle/>
          <a:p>
            <a:r>
              <a:rPr lang="hu-HU" dirty="0"/>
              <a:t>Dokumentum adatbázisok</a:t>
            </a:r>
            <a:endParaRPr lang="en-US" dirty="0"/>
          </a:p>
        </p:txBody>
      </p:sp>
      <p:sp>
        <p:nvSpPr>
          <p:cNvPr id="2" name="Cloud 1"/>
          <p:cNvSpPr/>
          <p:nvPr/>
        </p:nvSpPr>
        <p:spPr bwMode="auto">
          <a:xfrm>
            <a:off x="-115471" y="2631408"/>
            <a:ext cx="3361594" cy="2180981"/>
          </a:xfrm>
          <a:prstGeom prst="cloud">
            <a:avLst/>
          </a:prstGeom>
          <a:solidFill>
            <a:schemeClr val="accent3">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9" name="Can 8"/>
          <p:cNvSpPr/>
          <p:nvPr/>
        </p:nvSpPr>
        <p:spPr bwMode="auto">
          <a:xfrm>
            <a:off x="1914458" y="3058937"/>
            <a:ext cx="522914" cy="522914"/>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2" name="Can 11"/>
          <p:cNvSpPr/>
          <p:nvPr/>
        </p:nvSpPr>
        <p:spPr bwMode="auto">
          <a:xfrm>
            <a:off x="2162935" y="3278930"/>
            <a:ext cx="522914" cy="522914"/>
          </a:xfrm>
          <a:prstGeom prst="can">
            <a:avLst/>
          </a:prstGeom>
          <a:solidFill>
            <a:schemeClr val="accent1"/>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0" name="TextBox 9"/>
          <p:cNvSpPr txBox="1"/>
          <p:nvPr/>
        </p:nvSpPr>
        <p:spPr>
          <a:xfrm>
            <a:off x="413143" y="3183838"/>
            <a:ext cx="1482635" cy="909699"/>
          </a:xfrm>
          <a:prstGeom prst="rect">
            <a:avLst/>
          </a:prstGeom>
          <a:noFill/>
        </p:spPr>
        <p:txBody>
          <a:bodyPr wrap="none" lIns="179285" tIns="143428" rIns="179285" bIns="143428" rtlCol="0">
            <a:spAutoFit/>
          </a:bodyPr>
          <a:lstStyle/>
          <a:p>
            <a:pPr>
              <a:lnSpc>
                <a:spcPct val="90000"/>
              </a:lnSpc>
              <a:spcAft>
                <a:spcPts val="588"/>
              </a:spcAft>
            </a:pPr>
            <a:r>
              <a:rPr lang="en-US" sz="1961" dirty="0">
                <a:solidFill>
                  <a:schemeClr val="bg1"/>
                </a:solidFill>
              </a:rPr>
              <a:t>I</a:t>
            </a:r>
          </a:p>
          <a:p>
            <a:pPr>
              <a:lnSpc>
                <a:spcPct val="90000"/>
              </a:lnSpc>
              <a:spcAft>
                <a:spcPts val="588"/>
              </a:spcAft>
            </a:pPr>
            <a:r>
              <a:rPr lang="en-US" sz="1961" dirty="0">
                <a:solidFill>
                  <a:schemeClr val="bg1"/>
                </a:solidFill>
              </a:rPr>
              <a:t>developers</a:t>
            </a:r>
          </a:p>
        </p:txBody>
      </p:sp>
      <p:sp>
        <p:nvSpPr>
          <p:cNvPr id="11" name="Heart 10"/>
          <p:cNvSpPr/>
          <p:nvPr/>
        </p:nvSpPr>
        <p:spPr bwMode="auto">
          <a:xfrm>
            <a:off x="936580" y="3222846"/>
            <a:ext cx="448212" cy="359005"/>
          </a:xfrm>
          <a:prstGeom prst="heart">
            <a:avLst/>
          </a:prstGeom>
          <a:solidFill>
            <a:srgbClr val="C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2855455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bwMode="auto">
          <a:xfrm>
            <a:off x="395022" y="2248871"/>
            <a:ext cx="2223113" cy="4094916"/>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64" fontAlgn="base">
              <a:spcBef>
                <a:spcPct val="0"/>
              </a:spcBef>
              <a:spcAft>
                <a:spcPct val="0"/>
              </a:spcAft>
              <a:defRPr/>
            </a:pPr>
            <a:endParaRPr lang="en-US" kern="0" spc="-5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3" name="Rectangle 52"/>
          <p:cNvSpPr/>
          <p:nvPr/>
        </p:nvSpPr>
        <p:spPr bwMode="auto">
          <a:xfrm>
            <a:off x="2705163" y="2248871"/>
            <a:ext cx="2223113" cy="4094916"/>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64" fontAlgn="base">
              <a:spcBef>
                <a:spcPct val="0"/>
              </a:spcBef>
              <a:spcAft>
                <a:spcPct val="0"/>
              </a:spcAft>
              <a:defRPr/>
            </a:pPr>
            <a:endParaRPr lang="en-US" kern="0" spc="-5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Rectangle 53"/>
          <p:cNvSpPr/>
          <p:nvPr/>
        </p:nvSpPr>
        <p:spPr bwMode="auto">
          <a:xfrm>
            <a:off x="5015307" y="2248871"/>
            <a:ext cx="2223113" cy="4094916"/>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64" fontAlgn="base">
              <a:spcBef>
                <a:spcPct val="0"/>
              </a:spcBef>
              <a:spcAft>
                <a:spcPct val="0"/>
              </a:spcAft>
              <a:defRPr/>
            </a:pPr>
            <a:endParaRPr lang="en-US" kern="0" spc="-5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5" name="Rectangle 54"/>
          <p:cNvSpPr/>
          <p:nvPr/>
        </p:nvSpPr>
        <p:spPr bwMode="auto">
          <a:xfrm>
            <a:off x="7318718" y="2248871"/>
            <a:ext cx="2223113" cy="4094916"/>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64" fontAlgn="base">
              <a:spcBef>
                <a:spcPct val="0"/>
              </a:spcBef>
              <a:spcAft>
                <a:spcPct val="0"/>
              </a:spcAft>
              <a:defRPr/>
            </a:pPr>
            <a:endParaRPr lang="en-US" kern="0" spc="-5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Rectangle 55"/>
          <p:cNvSpPr/>
          <p:nvPr/>
        </p:nvSpPr>
        <p:spPr bwMode="auto">
          <a:xfrm>
            <a:off x="9622135" y="2248871"/>
            <a:ext cx="2223113" cy="4094916"/>
          </a:xfrm>
          <a:prstGeom prst="rect">
            <a:avLst/>
          </a:prstGeom>
          <a:solidFill>
            <a:srgbClr val="E7E6E6"/>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864" fontAlgn="base">
              <a:spcBef>
                <a:spcPct val="0"/>
              </a:spcBef>
              <a:spcAft>
                <a:spcPct val="0"/>
              </a:spcAft>
              <a:defRPr/>
            </a:pPr>
            <a:endParaRPr lang="en-US" kern="0" spc="-51"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Rectangle 56"/>
          <p:cNvSpPr/>
          <p:nvPr/>
        </p:nvSpPr>
        <p:spPr bwMode="auto">
          <a:xfrm>
            <a:off x="2705848" y="1175543"/>
            <a:ext cx="2222429" cy="10747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r>
              <a:rPr lang="hu-HU" sz="1961" kern="0" dirty="0" err="1">
                <a:ln>
                  <a:solidFill>
                    <a:srgbClr val="FFFFFF">
                      <a:alpha val="0"/>
                    </a:srgbClr>
                  </a:solidFill>
                </a:ln>
                <a:solidFill>
                  <a:srgbClr val="FFFFFF"/>
                </a:solidFill>
                <a:latin typeface="+mj-lt"/>
              </a:rPr>
              <a:t>Azure</a:t>
            </a:r>
            <a:r>
              <a:rPr lang="hu-HU" sz="1961" kern="0" dirty="0">
                <a:ln>
                  <a:solidFill>
                    <a:srgbClr val="FFFFFF">
                      <a:alpha val="0"/>
                    </a:srgbClr>
                  </a:solidFill>
                </a:ln>
                <a:solidFill>
                  <a:srgbClr val="FFFFFF"/>
                </a:solidFill>
                <a:latin typeface="+mj-lt"/>
              </a:rPr>
              <a:t> SQL</a:t>
            </a:r>
            <a:endParaRPr lang="en-US" sz="1961" kern="0" dirty="0">
              <a:ln>
                <a:solidFill>
                  <a:srgbClr val="FFFFFF">
                    <a:alpha val="0"/>
                  </a:srgbClr>
                </a:solidFill>
              </a:ln>
              <a:solidFill>
                <a:srgbClr val="FFFFFF"/>
              </a:solidFill>
              <a:latin typeface="+mj-lt"/>
            </a:endParaRPr>
          </a:p>
        </p:txBody>
      </p:sp>
      <p:sp>
        <p:nvSpPr>
          <p:cNvPr id="58" name="Rectangle 57"/>
          <p:cNvSpPr/>
          <p:nvPr/>
        </p:nvSpPr>
        <p:spPr bwMode="auto">
          <a:xfrm>
            <a:off x="7312676" y="1174122"/>
            <a:ext cx="2229156" cy="10747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r>
              <a:rPr lang="hu-HU" sz="1961" kern="0" dirty="0" err="1">
                <a:ln>
                  <a:solidFill>
                    <a:srgbClr val="FFFFFF">
                      <a:alpha val="0"/>
                    </a:srgbClr>
                  </a:solidFill>
                </a:ln>
                <a:solidFill>
                  <a:srgbClr val="FFFFFF"/>
                </a:solidFill>
                <a:latin typeface="+mj-lt"/>
              </a:rPr>
              <a:t>Table</a:t>
            </a:r>
            <a:r>
              <a:rPr lang="hu-HU" sz="1961" kern="0" dirty="0">
                <a:ln>
                  <a:solidFill>
                    <a:srgbClr val="FFFFFF">
                      <a:alpha val="0"/>
                    </a:srgbClr>
                  </a:solidFill>
                </a:ln>
                <a:solidFill>
                  <a:srgbClr val="FFFFFF"/>
                </a:solidFill>
                <a:latin typeface="+mj-lt"/>
              </a:rPr>
              <a:t> </a:t>
            </a:r>
            <a:r>
              <a:rPr lang="hu-HU" sz="1961" kern="0" dirty="0" err="1">
                <a:ln>
                  <a:solidFill>
                    <a:srgbClr val="FFFFFF">
                      <a:alpha val="0"/>
                    </a:srgbClr>
                  </a:solidFill>
                </a:ln>
                <a:solidFill>
                  <a:srgbClr val="FFFFFF"/>
                </a:solidFill>
                <a:latin typeface="+mj-lt"/>
              </a:rPr>
              <a:t>storage</a:t>
            </a:r>
            <a:endParaRPr lang="en-US" sz="1961" kern="0" dirty="0">
              <a:ln>
                <a:solidFill>
                  <a:srgbClr val="FFFFFF">
                    <a:alpha val="0"/>
                  </a:srgbClr>
                </a:solidFill>
              </a:ln>
              <a:solidFill>
                <a:srgbClr val="FFFFFF"/>
              </a:solidFill>
              <a:latin typeface="+mj-lt"/>
            </a:endParaRPr>
          </a:p>
        </p:txBody>
      </p:sp>
      <p:sp>
        <p:nvSpPr>
          <p:cNvPr id="59" name="Rectangle 58"/>
          <p:cNvSpPr/>
          <p:nvPr/>
        </p:nvSpPr>
        <p:spPr bwMode="auto">
          <a:xfrm>
            <a:off x="9622820" y="1175543"/>
            <a:ext cx="2222429" cy="10747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r>
              <a:rPr lang="hu-HU" sz="1961" kern="0" dirty="0" err="1">
                <a:ln>
                  <a:solidFill>
                    <a:srgbClr val="FFFFFF">
                      <a:alpha val="0"/>
                    </a:srgbClr>
                  </a:solidFill>
                </a:ln>
                <a:solidFill>
                  <a:srgbClr val="FFFFFF"/>
                </a:solidFill>
                <a:latin typeface="+mj-lt"/>
              </a:rPr>
              <a:t>Blob</a:t>
            </a:r>
            <a:endParaRPr lang="en-US" sz="1961" kern="0" dirty="0">
              <a:ln>
                <a:solidFill>
                  <a:srgbClr val="FFFFFF">
                    <a:alpha val="0"/>
                  </a:srgbClr>
                </a:solidFill>
              </a:ln>
              <a:solidFill>
                <a:srgbClr val="FFFFFF"/>
              </a:solidFill>
              <a:latin typeface="+mj-lt"/>
            </a:endParaRPr>
          </a:p>
        </p:txBody>
      </p:sp>
      <p:sp>
        <p:nvSpPr>
          <p:cNvPr id="60" name="Rectangle 59"/>
          <p:cNvSpPr/>
          <p:nvPr/>
        </p:nvSpPr>
        <p:spPr bwMode="auto">
          <a:xfrm>
            <a:off x="395022" y="1175543"/>
            <a:ext cx="2223114" cy="10747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r>
              <a:rPr lang="en-US" sz="1961" kern="0" dirty="0">
                <a:ln>
                  <a:solidFill>
                    <a:srgbClr val="FFFFFF">
                      <a:alpha val="0"/>
                    </a:srgbClr>
                  </a:solidFill>
                </a:ln>
                <a:solidFill>
                  <a:srgbClr val="FFFFFF"/>
                </a:solidFill>
                <a:latin typeface="+mj-lt"/>
              </a:rPr>
              <a:t>SQL Server </a:t>
            </a:r>
            <a:br>
              <a:rPr lang="en-US" sz="1961" kern="0" dirty="0">
                <a:ln>
                  <a:solidFill>
                    <a:srgbClr val="FFFFFF">
                      <a:alpha val="0"/>
                    </a:srgbClr>
                  </a:solidFill>
                </a:ln>
                <a:solidFill>
                  <a:srgbClr val="FFFFFF"/>
                </a:solidFill>
                <a:latin typeface="+mj-lt"/>
              </a:rPr>
            </a:br>
            <a:r>
              <a:rPr lang="hu-HU" sz="1961" kern="0" dirty="0">
                <a:ln>
                  <a:solidFill>
                    <a:srgbClr val="FFFFFF">
                      <a:alpha val="0"/>
                    </a:srgbClr>
                  </a:solidFill>
                </a:ln>
                <a:solidFill>
                  <a:srgbClr val="FFFFFF"/>
                </a:solidFill>
                <a:latin typeface="+mj-lt"/>
              </a:rPr>
              <a:t>virtuális gépen</a:t>
            </a:r>
            <a:endParaRPr lang="en-US" sz="1961" kern="0" dirty="0">
              <a:ln>
                <a:solidFill>
                  <a:srgbClr val="FFFFFF">
                    <a:alpha val="0"/>
                  </a:srgbClr>
                </a:solidFill>
              </a:ln>
              <a:solidFill>
                <a:srgbClr val="FFFFFF"/>
              </a:solidFill>
              <a:latin typeface="+mj-lt"/>
            </a:endParaRPr>
          </a:p>
        </p:txBody>
      </p:sp>
      <p:sp>
        <p:nvSpPr>
          <p:cNvPr id="61" name="Rectangle 60"/>
          <p:cNvSpPr/>
          <p:nvPr/>
        </p:nvSpPr>
        <p:spPr bwMode="auto">
          <a:xfrm>
            <a:off x="5015991" y="1174848"/>
            <a:ext cx="2222429" cy="10747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89582" tIns="44790" rIns="89582" bIns="44790" numCol="1" spcCol="0" rtlCol="0" fromWordArt="0" anchor="t" anchorCtr="0" forceAA="0" compatLnSpc="1">
            <a:prstTxWarp prst="textNoShape">
              <a:avLst/>
            </a:prstTxWarp>
            <a:noAutofit/>
          </a:bodyPr>
          <a:lstStyle/>
          <a:p>
            <a:pPr defTabSz="1591173" fontAlgn="base"/>
            <a:r>
              <a:rPr lang="en-US" sz="2000" kern="0" dirty="0">
                <a:ln>
                  <a:solidFill>
                    <a:srgbClr val="FFFFFF">
                      <a:alpha val="0"/>
                    </a:srgbClr>
                  </a:solidFill>
                </a:ln>
                <a:solidFill>
                  <a:srgbClr val="FFFFFF"/>
                </a:solidFill>
                <a:latin typeface="+mj-lt"/>
              </a:rPr>
              <a:t>DocumentDB</a:t>
            </a:r>
          </a:p>
        </p:txBody>
      </p:sp>
      <p:graphicFrame>
        <p:nvGraphicFramePr>
          <p:cNvPr id="62" name="Table 61"/>
          <p:cNvGraphicFramePr>
            <a:graphicFrameLocks noGrp="1"/>
          </p:cNvGraphicFramePr>
          <p:nvPr>
            <p:extLst/>
          </p:nvPr>
        </p:nvGraphicFramePr>
        <p:xfrm>
          <a:off x="9025346" y="1785403"/>
          <a:ext cx="354830" cy="348470"/>
        </p:xfrm>
        <a:graphic>
          <a:graphicData uri="http://schemas.openxmlformats.org/drawingml/2006/table">
            <a:tbl>
              <a:tblPr firstRow="1" bandRow="1"/>
              <a:tblGrid>
                <a:gridCol w="70966">
                  <a:extLst>
                    <a:ext uri="{9D8B030D-6E8A-4147-A177-3AD203B41FA5}">
                      <a16:colId xmlns:a16="http://schemas.microsoft.com/office/drawing/2014/main" val="20000"/>
                    </a:ext>
                  </a:extLst>
                </a:gridCol>
                <a:gridCol w="70966">
                  <a:extLst>
                    <a:ext uri="{9D8B030D-6E8A-4147-A177-3AD203B41FA5}">
                      <a16:colId xmlns:a16="http://schemas.microsoft.com/office/drawing/2014/main" val="20001"/>
                    </a:ext>
                  </a:extLst>
                </a:gridCol>
                <a:gridCol w="70966">
                  <a:extLst>
                    <a:ext uri="{9D8B030D-6E8A-4147-A177-3AD203B41FA5}">
                      <a16:colId xmlns:a16="http://schemas.microsoft.com/office/drawing/2014/main" val="20002"/>
                    </a:ext>
                  </a:extLst>
                </a:gridCol>
                <a:gridCol w="70966">
                  <a:extLst>
                    <a:ext uri="{9D8B030D-6E8A-4147-A177-3AD203B41FA5}">
                      <a16:colId xmlns:a16="http://schemas.microsoft.com/office/drawing/2014/main" val="20003"/>
                    </a:ext>
                  </a:extLst>
                </a:gridCol>
                <a:gridCol w="70966">
                  <a:extLst>
                    <a:ext uri="{9D8B030D-6E8A-4147-A177-3AD203B41FA5}">
                      <a16:colId xmlns:a16="http://schemas.microsoft.com/office/drawing/2014/main" val="20004"/>
                    </a:ext>
                  </a:extLst>
                </a:gridCol>
              </a:tblGrid>
              <a:tr h="69694">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6" marR="17916" marT="17916" marB="17916">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6" marR="17916" marT="17916" marB="17916">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6" marR="17916" marT="17916" marB="17916">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686047" rtl="0" eaLnBrk="1" latinLnBrk="0" hangingPunct="1">
                        <a:defRPr sz="1400" b="1" kern="1200">
                          <a:solidFill>
                            <a:schemeClr val="lt1"/>
                          </a:solidFill>
                          <a:latin typeface="Calibri" panose="020F0502020204030204"/>
                        </a:defRPr>
                      </a:lvl1pPr>
                      <a:lvl2pPr marL="343024" algn="l" defTabSz="686047" rtl="0" eaLnBrk="1" latinLnBrk="0" hangingPunct="1">
                        <a:defRPr sz="1400" b="1" kern="1200">
                          <a:solidFill>
                            <a:schemeClr val="lt1"/>
                          </a:solidFill>
                          <a:latin typeface="Calibri" panose="020F0502020204030204"/>
                        </a:defRPr>
                      </a:lvl2pPr>
                      <a:lvl3pPr marL="686047" algn="l" defTabSz="686047" rtl="0" eaLnBrk="1" latinLnBrk="0" hangingPunct="1">
                        <a:defRPr sz="1400" b="1" kern="1200">
                          <a:solidFill>
                            <a:schemeClr val="lt1"/>
                          </a:solidFill>
                          <a:latin typeface="Calibri" panose="020F0502020204030204"/>
                        </a:defRPr>
                      </a:lvl3pPr>
                      <a:lvl4pPr marL="1029070" algn="l" defTabSz="686047" rtl="0" eaLnBrk="1" latinLnBrk="0" hangingPunct="1">
                        <a:defRPr sz="1400" b="1" kern="1200">
                          <a:solidFill>
                            <a:schemeClr val="lt1"/>
                          </a:solidFill>
                          <a:latin typeface="Calibri" panose="020F0502020204030204"/>
                        </a:defRPr>
                      </a:lvl4pPr>
                      <a:lvl5pPr marL="1372094" algn="l" defTabSz="686047" rtl="0" eaLnBrk="1" latinLnBrk="0" hangingPunct="1">
                        <a:defRPr sz="1400" b="1" kern="1200">
                          <a:solidFill>
                            <a:schemeClr val="lt1"/>
                          </a:solidFill>
                          <a:latin typeface="Calibri" panose="020F0502020204030204"/>
                        </a:defRPr>
                      </a:lvl5pPr>
                      <a:lvl6pPr marL="1715118" algn="l" defTabSz="686047" rtl="0" eaLnBrk="1" latinLnBrk="0" hangingPunct="1">
                        <a:defRPr sz="1400" b="1" kern="1200">
                          <a:solidFill>
                            <a:schemeClr val="lt1"/>
                          </a:solidFill>
                          <a:latin typeface="Calibri" panose="020F0502020204030204"/>
                        </a:defRPr>
                      </a:lvl6pPr>
                      <a:lvl7pPr marL="2058140" algn="l" defTabSz="686047" rtl="0" eaLnBrk="1" latinLnBrk="0" hangingPunct="1">
                        <a:defRPr sz="1400" b="1" kern="1200">
                          <a:solidFill>
                            <a:schemeClr val="lt1"/>
                          </a:solidFill>
                          <a:latin typeface="Calibri" panose="020F0502020204030204"/>
                        </a:defRPr>
                      </a:lvl7pPr>
                      <a:lvl8pPr marL="2401164" algn="l" defTabSz="686047" rtl="0" eaLnBrk="1" latinLnBrk="0" hangingPunct="1">
                        <a:defRPr sz="1400" b="1" kern="1200">
                          <a:solidFill>
                            <a:schemeClr val="lt1"/>
                          </a:solidFill>
                          <a:latin typeface="Calibri" panose="020F0502020204030204"/>
                        </a:defRPr>
                      </a:lvl8pPr>
                      <a:lvl9pPr marL="2744188" algn="l" defTabSz="686047" rtl="0" eaLnBrk="1" latinLnBrk="0" hangingPunct="1">
                        <a:defRPr sz="1400" b="1" kern="1200">
                          <a:solidFill>
                            <a:schemeClr val="lt1"/>
                          </a:solidFill>
                          <a:latin typeface="Calibri" panose="020F0502020204030204"/>
                        </a:defRPr>
                      </a:lvl9pPr>
                    </a:lstStyle>
                    <a:p>
                      <a:endParaRPr lang="en-US" sz="100" dirty="0"/>
                    </a:p>
                  </a:txBody>
                  <a:tcPr marL="17916" marR="17916" marT="17916" marB="17916">
                    <a:lnL w="6350" cap="flat" cmpd="sng" algn="ctr">
                      <a:no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69694">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694">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9694">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9694">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6047" rtl="0" eaLnBrk="1" latinLnBrk="0" hangingPunct="1">
                        <a:defRPr sz="1400" kern="1200">
                          <a:solidFill>
                            <a:schemeClr val="dk1"/>
                          </a:solidFill>
                          <a:latin typeface="Calibri" panose="020F0502020204030204"/>
                        </a:defRPr>
                      </a:lvl1pPr>
                      <a:lvl2pPr marL="343024" algn="l" defTabSz="686047" rtl="0" eaLnBrk="1" latinLnBrk="0" hangingPunct="1">
                        <a:defRPr sz="1400" kern="1200">
                          <a:solidFill>
                            <a:schemeClr val="dk1"/>
                          </a:solidFill>
                          <a:latin typeface="Calibri" panose="020F0502020204030204"/>
                        </a:defRPr>
                      </a:lvl2pPr>
                      <a:lvl3pPr marL="686047" algn="l" defTabSz="686047" rtl="0" eaLnBrk="1" latinLnBrk="0" hangingPunct="1">
                        <a:defRPr sz="1400" kern="1200">
                          <a:solidFill>
                            <a:schemeClr val="dk1"/>
                          </a:solidFill>
                          <a:latin typeface="Calibri" panose="020F0502020204030204"/>
                        </a:defRPr>
                      </a:lvl3pPr>
                      <a:lvl4pPr marL="1029070" algn="l" defTabSz="686047" rtl="0" eaLnBrk="1" latinLnBrk="0" hangingPunct="1">
                        <a:defRPr sz="1400" kern="1200">
                          <a:solidFill>
                            <a:schemeClr val="dk1"/>
                          </a:solidFill>
                          <a:latin typeface="Calibri" panose="020F0502020204030204"/>
                        </a:defRPr>
                      </a:lvl4pPr>
                      <a:lvl5pPr marL="1372094" algn="l" defTabSz="686047" rtl="0" eaLnBrk="1" latinLnBrk="0" hangingPunct="1">
                        <a:defRPr sz="1400" kern="1200">
                          <a:solidFill>
                            <a:schemeClr val="dk1"/>
                          </a:solidFill>
                          <a:latin typeface="Calibri" panose="020F0502020204030204"/>
                        </a:defRPr>
                      </a:lvl5pPr>
                      <a:lvl6pPr marL="1715118" algn="l" defTabSz="686047" rtl="0" eaLnBrk="1" latinLnBrk="0" hangingPunct="1">
                        <a:defRPr sz="1400" kern="1200">
                          <a:solidFill>
                            <a:schemeClr val="dk1"/>
                          </a:solidFill>
                          <a:latin typeface="Calibri" panose="020F0502020204030204"/>
                        </a:defRPr>
                      </a:lvl6pPr>
                      <a:lvl7pPr marL="2058140" algn="l" defTabSz="686047" rtl="0" eaLnBrk="1" latinLnBrk="0" hangingPunct="1">
                        <a:defRPr sz="1400" kern="1200">
                          <a:solidFill>
                            <a:schemeClr val="dk1"/>
                          </a:solidFill>
                          <a:latin typeface="Calibri" panose="020F0502020204030204"/>
                        </a:defRPr>
                      </a:lvl7pPr>
                      <a:lvl8pPr marL="2401164" algn="l" defTabSz="686047" rtl="0" eaLnBrk="1" latinLnBrk="0" hangingPunct="1">
                        <a:defRPr sz="1400" kern="1200">
                          <a:solidFill>
                            <a:schemeClr val="dk1"/>
                          </a:solidFill>
                          <a:latin typeface="Calibri" panose="020F0502020204030204"/>
                        </a:defRPr>
                      </a:lvl8pPr>
                      <a:lvl9pPr marL="2744188" algn="l" defTabSz="686047" rtl="0" eaLnBrk="1" latinLnBrk="0" hangingPunct="1">
                        <a:defRPr sz="1400" kern="1200">
                          <a:solidFill>
                            <a:schemeClr val="dk1"/>
                          </a:solidFill>
                          <a:latin typeface="Calibri" panose="020F0502020204030204"/>
                        </a:defRPr>
                      </a:lvl9pPr>
                    </a:lstStyle>
                    <a:p>
                      <a:endParaRPr lang="en-US" sz="100" dirty="0"/>
                    </a:p>
                  </a:txBody>
                  <a:tcPr marL="17916" marR="17916" marT="17916" marB="17916">
                    <a:lnL w="6350" cap="flat" cmpd="sng" algn="ctr">
                      <a:solidFill>
                        <a:sysClr val="window" lastClr="FFFFFF"/>
                      </a:solidFill>
                      <a:prstDash val="solid"/>
                      <a:round/>
                      <a:headEnd type="none" w="med" len="med"/>
                      <a:tailEnd type="none" w="med" len="med"/>
                    </a:lnL>
                    <a:lnR w="6350" cap="flat" cmpd="sng" algn="ctr">
                      <a:solidFill>
                        <a:sysClr val="window" lastClr="FFFFFF"/>
                      </a:solidFill>
                      <a:prstDash val="solid"/>
                      <a:round/>
                      <a:headEnd type="none" w="med" len="med"/>
                      <a:tailEnd type="none" w="med" len="med"/>
                    </a:lnR>
                    <a:lnT w="6350" cap="flat" cmpd="sng" algn="ctr">
                      <a:solidFill>
                        <a:sysClr val="window" lastClr="FFFFFF"/>
                      </a:solidFill>
                      <a:prstDash val="solid"/>
                      <a:round/>
                      <a:headEnd type="none" w="med" len="med"/>
                      <a:tailEnd type="none" w="med" len="med"/>
                    </a:lnT>
                    <a:lnB w="635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3" name="Picture 40"/>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8875" t="13653" r="7587" b="13715"/>
          <a:stretch/>
        </p:blipFill>
        <p:spPr bwMode="auto">
          <a:xfrm>
            <a:off x="11282159" y="1762240"/>
            <a:ext cx="497707" cy="351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3"/>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903043" y="1776179"/>
            <a:ext cx="592656" cy="351690"/>
          </a:xfrm>
          <a:prstGeom prst="rect">
            <a:avLst/>
          </a:prstGeom>
        </p:spPr>
      </p:pic>
      <p:pic>
        <p:nvPicPr>
          <p:cNvPr id="65" name="Picture 64"/>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4246922" y="1780714"/>
            <a:ext cx="569259" cy="342616"/>
          </a:xfrm>
          <a:prstGeom prst="rect">
            <a:avLst/>
          </a:prstGeom>
        </p:spPr>
      </p:pic>
      <p:grpSp>
        <p:nvGrpSpPr>
          <p:cNvPr id="66" name="Group 43"/>
          <p:cNvGrpSpPr/>
          <p:nvPr/>
        </p:nvGrpSpPr>
        <p:grpSpPr>
          <a:xfrm>
            <a:off x="6602480" y="1790908"/>
            <a:ext cx="445754" cy="298991"/>
            <a:chOff x="4374833" y="1810640"/>
            <a:chExt cx="1828800" cy="1426464"/>
          </a:xfrm>
        </p:grpSpPr>
        <p:sp>
          <p:nvSpPr>
            <p:cNvPr id="67" name="Rectangle 66"/>
            <p:cNvSpPr/>
            <p:nvPr/>
          </p:nvSpPr>
          <p:spPr bwMode="auto">
            <a:xfrm>
              <a:off x="5021379" y="1810640"/>
              <a:ext cx="535709" cy="365823"/>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Rectangle 67"/>
            <p:cNvSpPr/>
            <p:nvPr/>
          </p:nvSpPr>
          <p:spPr bwMode="auto">
            <a:xfrm>
              <a:off x="4374833"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Rectangle 68"/>
            <p:cNvSpPr/>
            <p:nvPr/>
          </p:nvSpPr>
          <p:spPr bwMode="auto">
            <a:xfrm>
              <a:off x="5764721"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0" name="Rectangle 69"/>
            <p:cNvSpPr/>
            <p:nvPr/>
          </p:nvSpPr>
          <p:spPr bwMode="auto">
            <a:xfrm>
              <a:off x="5301425"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p:cNvSpPr/>
            <p:nvPr/>
          </p:nvSpPr>
          <p:spPr bwMode="auto">
            <a:xfrm>
              <a:off x="4838129" y="2961769"/>
              <a:ext cx="438912" cy="275335"/>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p:cNvSpPr/>
            <p:nvPr/>
          </p:nvSpPr>
          <p:spPr bwMode="auto">
            <a:xfrm>
              <a:off x="4594289"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Rectangle 72"/>
            <p:cNvSpPr/>
            <p:nvPr/>
          </p:nvSpPr>
          <p:spPr bwMode="auto">
            <a:xfrm>
              <a:off x="5520881" y="2411789"/>
              <a:ext cx="463296" cy="314654"/>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61" tIns="143329" rIns="179161" bIns="143329" numCol="1" spcCol="0" rtlCol="0" fromWordArt="0" anchor="t" anchorCtr="0" forceAA="0" compatLnSpc="1">
              <a:prstTxWarp prst="textNoShape">
                <a:avLst/>
              </a:prstTxWarp>
              <a:noAutofit/>
            </a:bodyPr>
            <a:lstStyle/>
            <a:p>
              <a:pPr algn="ctr" defTabSz="913418" fontAlgn="base">
                <a:spcBef>
                  <a:spcPct val="0"/>
                </a:spcBef>
                <a:spcAft>
                  <a:spcPct val="0"/>
                </a:spcAft>
                <a:defRPr/>
              </a:pPr>
              <a:endParaRPr lang="en-US" sz="2352" kern="0" dirty="0">
                <a:ln>
                  <a:solidFill>
                    <a:srgbClr val="FFFFFF">
                      <a:alpha val="0"/>
                    </a:srgbClr>
                  </a:solidFill>
                </a:ln>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74" name="Elbow Connector 73"/>
            <p:cNvCxnSpPr>
              <a:stCxn id="67" idx="2"/>
              <a:endCxn id="73" idx="0"/>
            </p:cNvCxnSpPr>
            <p:nvPr/>
          </p:nvCxnSpPr>
          <p:spPr>
            <a:xfrm rot="16200000" flipH="1">
              <a:off x="5403218" y="2062478"/>
              <a:ext cx="235326" cy="463295"/>
            </a:xfrm>
            <a:prstGeom prst="bentConnector3">
              <a:avLst/>
            </a:prstGeom>
            <a:noFill/>
            <a:ln w="9525" cap="flat" cmpd="sng" algn="ctr">
              <a:solidFill>
                <a:sysClr val="window" lastClr="FFFFFF"/>
              </a:solidFill>
              <a:prstDash val="solid"/>
              <a:miter lim="800000"/>
              <a:headEnd type="none"/>
              <a:tailEnd type="none"/>
            </a:ln>
            <a:effectLst/>
          </p:spPr>
        </p:cxnSp>
        <p:cxnSp>
          <p:nvCxnSpPr>
            <p:cNvPr id="75" name="Straight Connector 31"/>
            <p:cNvCxnSpPr>
              <a:stCxn id="67" idx="2"/>
              <a:endCxn id="72" idx="0"/>
            </p:cNvCxnSpPr>
            <p:nvPr/>
          </p:nvCxnSpPr>
          <p:spPr>
            <a:xfrm rot="5400000">
              <a:off x="4939923" y="2062478"/>
              <a:ext cx="235326" cy="463297"/>
            </a:xfrm>
            <a:prstGeom prst="bentConnector3">
              <a:avLst>
                <a:gd name="adj1" fmla="val 50000"/>
              </a:avLst>
            </a:prstGeom>
            <a:noFill/>
            <a:ln w="9525" cap="flat" cmpd="sng" algn="ctr">
              <a:solidFill>
                <a:sysClr val="window" lastClr="FFFFFF"/>
              </a:solidFill>
              <a:prstDash val="solid"/>
              <a:miter lim="800000"/>
              <a:headEnd type="none"/>
              <a:tailEnd type="none"/>
            </a:ln>
            <a:effectLst/>
          </p:spPr>
        </p:cxnSp>
        <p:cxnSp>
          <p:nvCxnSpPr>
            <p:cNvPr id="76" name="Elbow Connector 75"/>
            <p:cNvCxnSpPr>
              <a:stCxn id="73" idx="2"/>
              <a:endCxn id="69" idx="0"/>
            </p:cNvCxnSpPr>
            <p:nvPr/>
          </p:nvCxnSpPr>
          <p:spPr>
            <a:xfrm rot="16200000" flipH="1">
              <a:off x="575069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7" name="Elbow Connector 76"/>
            <p:cNvCxnSpPr>
              <a:stCxn id="73" idx="2"/>
              <a:endCxn id="70" idx="0"/>
            </p:cNvCxnSpPr>
            <p:nvPr/>
          </p:nvCxnSpPr>
          <p:spPr>
            <a:xfrm rot="5400000">
              <a:off x="5519042"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8" name="Elbow Connector 77"/>
            <p:cNvCxnSpPr>
              <a:stCxn id="72" idx="2"/>
              <a:endCxn id="71" idx="0"/>
            </p:cNvCxnSpPr>
            <p:nvPr/>
          </p:nvCxnSpPr>
          <p:spPr>
            <a:xfrm rot="16200000" flipH="1">
              <a:off x="4824098"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cxnSp>
          <p:nvCxnSpPr>
            <p:cNvPr id="79" name="Elbow Connector 78"/>
            <p:cNvCxnSpPr>
              <a:stCxn id="72" idx="2"/>
              <a:endCxn id="68" idx="0"/>
            </p:cNvCxnSpPr>
            <p:nvPr/>
          </p:nvCxnSpPr>
          <p:spPr>
            <a:xfrm rot="5400000">
              <a:off x="4592450" y="2728282"/>
              <a:ext cx="235326" cy="231648"/>
            </a:xfrm>
            <a:prstGeom prst="bentConnector3">
              <a:avLst/>
            </a:prstGeom>
            <a:noFill/>
            <a:ln w="9525" cap="flat" cmpd="sng" algn="ctr">
              <a:solidFill>
                <a:sysClr val="window" lastClr="FFFFFF"/>
              </a:solidFill>
              <a:prstDash val="solid"/>
              <a:miter lim="800000"/>
              <a:headEnd type="none"/>
              <a:tailEnd type="none"/>
            </a:ln>
            <a:effectLst/>
          </p:spPr>
        </p:cxnSp>
      </p:grpSp>
      <p:sp>
        <p:nvSpPr>
          <p:cNvPr id="80" name="Rectangle 79"/>
          <p:cNvSpPr/>
          <p:nvPr/>
        </p:nvSpPr>
        <p:spPr>
          <a:xfrm>
            <a:off x="5066454" y="2367479"/>
            <a:ext cx="6962986" cy="784830"/>
          </a:xfrm>
          <a:prstGeom prst="rect">
            <a:avLst/>
          </a:prstGeom>
          <a:solidFill>
            <a:schemeClr val="accent2"/>
          </a:solidFill>
        </p:spPr>
        <p:txBody>
          <a:bodyPr wrap="square">
            <a:spAutoFit/>
          </a:bodyPr>
          <a:lstStyle/>
          <a:p>
            <a:pPr defTabSz="913541" fontAlgn="base">
              <a:lnSpc>
                <a:spcPct val="125000"/>
              </a:lnSpc>
              <a:spcBef>
                <a:spcPct val="0"/>
              </a:spcBef>
              <a:spcAft>
                <a:spcPct val="0"/>
              </a:spcAft>
            </a:pPr>
            <a:r>
              <a:rPr lang="hu-HU" dirty="0">
                <a:solidFill>
                  <a:schemeClr val="bg1"/>
                </a:solidFill>
                <a:latin typeface="+mj-lt"/>
              </a:rPr>
              <a:t>teljesen menedzselt</a:t>
            </a:r>
            <a:r>
              <a:rPr lang="en-US" dirty="0">
                <a:solidFill>
                  <a:schemeClr val="bg1"/>
                </a:solidFill>
                <a:latin typeface="+mj-lt"/>
              </a:rPr>
              <a:t>, </a:t>
            </a:r>
            <a:r>
              <a:rPr lang="hu-HU" dirty="0">
                <a:solidFill>
                  <a:schemeClr val="bg1"/>
                </a:solidFill>
                <a:latin typeface="+mj-lt"/>
              </a:rPr>
              <a:t>skálázható</a:t>
            </a:r>
            <a:r>
              <a:rPr lang="en-US" dirty="0">
                <a:solidFill>
                  <a:schemeClr val="bg1"/>
                </a:solidFill>
                <a:latin typeface="+mj-lt"/>
              </a:rPr>
              <a:t>, </a:t>
            </a:r>
            <a:r>
              <a:rPr lang="hu-HU" dirty="0">
                <a:solidFill>
                  <a:schemeClr val="bg1"/>
                </a:solidFill>
                <a:latin typeface="+mj-lt"/>
              </a:rPr>
              <a:t>lekérdezhető</a:t>
            </a:r>
            <a:r>
              <a:rPr lang="en-US" dirty="0">
                <a:solidFill>
                  <a:schemeClr val="bg1"/>
                </a:solidFill>
                <a:latin typeface="+mj-lt"/>
              </a:rPr>
              <a:t>, </a:t>
            </a:r>
            <a:r>
              <a:rPr lang="hu-HU" dirty="0">
                <a:solidFill>
                  <a:schemeClr val="bg1"/>
                </a:solidFill>
                <a:latin typeface="+mj-lt"/>
              </a:rPr>
              <a:t>séma nélküli JSON-</a:t>
            </a:r>
            <a:r>
              <a:rPr lang="en-US" dirty="0">
                <a:solidFill>
                  <a:schemeClr val="bg1"/>
                </a:solidFill>
                <a:latin typeface="+mj-lt"/>
              </a:rPr>
              <a:t> </a:t>
            </a:r>
            <a:r>
              <a:rPr lang="hu-HU" dirty="0">
                <a:solidFill>
                  <a:schemeClr val="bg1"/>
                </a:solidFill>
                <a:latin typeface="+mj-lt"/>
              </a:rPr>
              <a:t>dokumentum kezelő szolgáltatás modern alkalmazások fejlesztéséhez</a:t>
            </a:r>
            <a:endParaRPr lang="en-US" dirty="0">
              <a:solidFill>
                <a:schemeClr val="bg1"/>
              </a:solidFill>
              <a:latin typeface="+mj-lt"/>
            </a:endParaRPr>
          </a:p>
        </p:txBody>
      </p:sp>
      <p:sp>
        <p:nvSpPr>
          <p:cNvPr id="81" name="Isosceles Triangle 80"/>
          <p:cNvSpPr/>
          <p:nvPr/>
        </p:nvSpPr>
        <p:spPr bwMode="auto">
          <a:xfrm>
            <a:off x="5144945" y="2252442"/>
            <a:ext cx="238918" cy="114326"/>
          </a:xfrm>
          <a:prstGeom prst="triangle">
            <a:avLst/>
          </a:prstGeom>
          <a:solidFill>
            <a:schemeClr val="accent2"/>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defRPr/>
            </a:pPr>
            <a:endParaRPr lang="en-US" sz="1961" kern="0" dirty="0" err="1">
              <a:ln>
                <a:solidFill>
                  <a:srgbClr val="FFFFFF">
                    <a:alpha val="0"/>
                  </a:srgbClr>
                </a:solidFill>
              </a:ln>
              <a:solidFill>
                <a:srgbClr val="FFFFFF"/>
              </a:solidFill>
              <a:latin typeface="+mj-lt"/>
            </a:endParaRPr>
          </a:p>
        </p:txBody>
      </p:sp>
      <p:sp>
        <p:nvSpPr>
          <p:cNvPr id="82" name="Rectangle 81"/>
          <p:cNvSpPr/>
          <p:nvPr/>
        </p:nvSpPr>
        <p:spPr bwMode="auto">
          <a:xfrm>
            <a:off x="395651" y="3683790"/>
            <a:ext cx="6842769"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83" name="Rectangle 82"/>
          <p:cNvSpPr/>
          <p:nvPr/>
        </p:nvSpPr>
        <p:spPr bwMode="auto">
          <a:xfrm>
            <a:off x="395651" y="3217122"/>
            <a:ext cx="6842769"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84" name="Rectangle 83"/>
          <p:cNvSpPr/>
          <p:nvPr/>
        </p:nvSpPr>
        <p:spPr bwMode="auto">
          <a:xfrm>
            <a:off x="395648" y="2750451"/>
            <a:ext cx="4539354" cy="3266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endParaRPr lang="en-US" sz="1961" kern="0" dirty="0" err="1">
              <a:ln>
                <a:solidFill>
                  <a:srgbClr val="FFFFFF">
                    <a:alpha val="0"/>
                  </a:srgbClr>
                </a:solidFill>
              </a:ln>
              <a:solidFill>
                <a:srgbClr val="FFFFFF"/>
              </a:solidFill>
              <a:latin typeface="+mj-lt"/>
            </a:endParaRPr>
          </a:p>
        </p:txBody>
      </p:sp>
      <p:sp>
        <p:nvSpPr>
          <p:cNvPr id="85" name="TextBox 84"/>
          <p:cNvSpPr txBox="1"/>
          <p:nvPr/>
        </p:nvSpPr>
        <p:spPr>
          <a:xfrm>
            <a:off x="289107" y="2637751"/>
            <a:ext cx="1952822" cy="538801"/>
          </a:xfrm>
          <a:prstGeom prst="rect">
            <a:avLst/>
          </a:prstGeom>
          <a:noFill/>
        </p:spPr>
        <p:txBody>
          <a:bodyPr wrap="none" lIns="179187" tIns="143351" rIns="179187" bIns="143351" rtlCol="0">
            <a:spAutoFit/>
          </a:bodyPr>
          <a:lstStyle/>
          <a:p>
            <a:pPr defTabSz="913857">
              <a:lnSpc>
                <a:spcPct val="90000"/>
              </a:lnSpc>
            </a:pPr>
            <a:r>
              <a:rPr lang="hu-HU" dirty="0" err="1">
                <a:gradFill>
                  <a:gsLst>
                    <a:gs pos="0">
                      <a:prstClr val="white"/>
                    </a:gs>
                    <a:gs pos="100000">
                      <a:prstClr val="white"/>
                    </a:gs>
                  </a:gsLst>
                  <a:lin ang="5400000" scaled="1"/>
                </a:gradFill>
                <a:latin typeface="+mj-lt"/>
              </a:rPr>
              <a:t>Teljeskörő</a:t>
            </a:r>
            <a:r>
              <a:rPr lang="hu-HU" dirty="0">
                <a:gradFill>
                  <a:gsLst>
                    <a:gs pos="0">
                      <a:prstClr val="white"/>
                    </a:gs>
                    <a:gs pos="100000">
                      <a:prstClr val="white"/>
                    </a:gs>
                  </a:gsLst>
                  <a:lin ang="5400000" scaled="1"/>
                </a:gradFill>
                <a:latin typeface="+mj-lt"/>
              </a:rPr>
              <a:t> RDMS</a:t>
            </a:r>
            <a:endParaRPr lang="en-US" dirty="0">
              <a:gradFill>
                <a:gsLst>
                  <a:gs pos="0">
                    <a:prstClr val="white"/>
                  </a:gs>
                  <a:gs pos="100000">
                    <a:prstClr val="white"/>
                  </a:gs>
                </a:gsLst>
                <a:lin ang="5400000" scaled="1"/>
              </a:gradFill>
              <a:latin typeface="+mj-lt"/>
            </a:endParaRPr>
          </a:p>
        </p:txBody>
      </p:sp>
      <p:sp>
        <p:nvSpPr>
          <p:cNvPr id="86" name="TextBox 85"/>
          <p:cNvSpPr txBox="1"/>
          <p:nvPr/>
        </p:nvSpPr>
        <p:spPr>
          <a:xfrm>
            <a:off x="289106" y="3111848"/>
            <a:ext cx="2048233" cy="538801"/>
          </a:xfrm>
          <a:prstGeom prst="rect">
            <a:avLst/>
          </a:prstGeom>
          <a:noFill/>
        </p:spPr>
        <p:txBody>
          <a:bodyPr wrap="none" lIns="179187" tIns="143351" rIns="179187" bIns="143351" rtlCol="0">
            <a:spAutoFit/>
          </a:bodyPr>
          <a:lstStyle/>
          <a:p>
            <a:pPr defTabSz="913857">
              <a:lnSpc>
                <a:spcPct val="90000"/>
              </a:lnSpc>
            </a:pPr>
            <a:r>
              <a:rPr lang="hu-HU" dirty="0" err="1">
                <a:solidFill>
                  <a:prstClr val="white"/>
                </a:solidFill>
                <a:latin typeface="+mj-lt"/>
              </a:rPr>
              <a:t>tranzakciókezelés</a:t>
            </a:r>
            <a:endParaRPr lang="en-US" dirty="0">
              <a:solidFill>
                <a:prstClr val="white"/>
              </a:solidFill>
              <a:latin typeface="+mj-lt"/>
            </a:endParaRPr>
          </a:p>
        </p:txBody>
      </p:sp>
      <p:sp>
        <p:nvSpPr>
          <p:cNvPr id="87" name="TextBox 86"/>
          <p:cNvSpPr txBox="1"/>
          <p:nvPr/>
        </p:nvSpPr>
        <p:spPr>
          <a:xfrm>
            <a:off x="289106" y="3599269"/>
            <a:ext cx="3723563" cy="538801"/>
          </a:xfrm>
          <a:prstGeom prst="rect">
            <a:avLst/>
          </a:prstGeom>
          <a:noFill/>
        </p:spPr>
        <p:txBody>
          <a:bodyPr wrap="none" lIns="179187" tIns="143351" rIns="179187" bIns="143351" rtlCol="0">
            <a:spAutoFit/>
          </a:bodyPr>
          <a:lstStyle/>
          <a:p>
            <a:pPr defTabSz="913857">
              <a:lnSpc>
                <a:spcPct val="90000"/>
              </a:lnSpc>
            </a:pPr>
            <a:r>
              <a:rPr lang="hu-HU" dirty="0">
                <a:solidFill>
                  <a:prstClr val="white"/>
                </a:solidFill>
                <a:latin typeface="+mj-lt"/>
              </a:rPr>
              <a:t>Változatos lekérdezési lehetőségek</a:t>
            </a:r>
            <a:endParaRPr lang="en-US" dirty="0">
              <a:solidFill>
                <a:prstClr val="white"/>
              </a:solidFill>
              <a:latin typeface="+mj-lt"/>
            </a:endParaRPr>
          </a:p>
        </p:txBody>
      </p:sp>
      <p:sp>
        <p:nvSpPr>
          <p:cNvPr id="88" name="Rectangle 87"/>
          <p:cNvSpPr/>
          <p:nvPr/>
        </p:nvSpPr>
        <p:spPr bwMode="auto">
          <a:xfrm>
            <a:off x="2705849" y="4617130"/>
            <a:ext cx="9139398"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89" name="Rectangle 88"/>
          <p:cNvSpPr/>
          <p:nvPr/>
        </p:nvSpPr>
        <p:spPr bwMode="auto">
          <a:xfrm>
            <a:off x="2705849" y="4150459"/>
            <a:ext cx="9139397"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90" name="TextBox 89"/>
          <p:cNvSpPr txBox="1"/>
          <p:nvPr/>
        </p:nvSpPr>
        <p:spPr>
          <a:xfrm>
            <a:off x="6560281" y="4062949"/>
            <a:ext cx="5284963" cy="538740"/>
          </a:xfrm>
          <a:prstGeom prst="rect">
            <a:avLst/>
          </a:prstGeom>
          <a:noFill/>
        </p:spPr>
        <p:txBody>
          <a:bodyPr wrap="square" lIns="179187" tIns="143351" rIns="179187" bIns="143351" rtlCol="0">
            <a:spAutoFit/>
          </a:bodyPr>
          <a:lstStyle/>
          <a:p>
            <a:pPr algn="r" defTabSz="913857">
              <a:lnSpc>
                <a:spcPct val="90000"/>
              </a:lnSpc>
            </a:pPr>
            <a:r>
              <a:rPr lang="hu-HU" dirty="0">
                <a:solidFill>
                  <a:prstClr val="white"/>
                </a:solidFill>
                <a:latin typeface="+mj-lt"/>
              </a:rPr>
              <a:t>szolgáltatásként kiajánlva</a:t>
            </a:r>
            <a:endParaRPr lang="en-US" dirty="0">
              <a:solidFill>
                <a:prstClr val="white"/>
              </a:solidFill>
              <a:latin typeface="+mj-lt"/>
            </a:endParaRPr>
          </a:p>
        </p:txBody>
      </p:sp>
      <p:sp>
        <p:nvSpPr>
          <p:cNvPr id="91" name="TextBox 90"/>
          <p:cNvSpPr txBox="1"/>
          <p:nvPr/>
        </p:nvSpPr>
        <p:spPr>
          <a:xfrm>
            <a:off x="8532482" y="4503497"/>
            <a:ext cx="3312763" cy="538740"/>
          </a:xfrm>
          <a:prstGeom prst="rect">
            <a:avLst/>
          </a:prstGeom>
          <a:noFill/>
        </p:spPr>
        <p:txBody>
          <a:bodyPr wrap="square" lIns="179187" tIns="143351" rIns="179187" bIns="143351" rtlCol="0">
            <a:spAutoFit/>
          </a:bodyPr>
          <a:lstStyle/>
          <a:p>
            <a:pPr algn="r" defTabSz="913857">
              <a:lnSpc>
                <a:spcPct val="90000"/>
              </a:lnSpc>
            </a:pPr>
            <a:r>
              <a:rPr lang="hu-HU" dirty="0">
                <a:solidFill>
                  <a:prstClr val="white"/>
                </a:solidFill>
                <a:latin typeface="+mj-lt"/>
              </a:rPr>
              <a:t>rugalmasan skálázódik</a:t>
            </a:r>
            <a:endParaRPr lang="en-US" dirty="0">
              <a:solidFill>
                <a:prstClr val="white"/>
              </a:solidFill>
              <a:latin typeface="+mj-lt"/>
            </a:endParaRPr>
          </a:p>
        </p:txBody>
      </p:sp>
      <p:sp>
        <p:nvSpPr>
          <p:cNvPr id="92" name="Rectangle 91"/>
          <p:cNvSpPr/>
          <p:nvPr/>
        </p:nvSpPr>
        <p:spPr bwMode="auto">
          <a:xfrm>
            <a:off x="5015305" y="5550469"/>
            <a:ext cx="6829943"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93" name="Rectangle 92"/>
          <p:cNvSpPr/>
          <p:nvPr/>
        </p:nvSpPr>
        <p:spPr bwMode="auto">
          <a:xfrm>
            <a:off x="5015305" y="5084139"/>
            <a:ext cx="6829943" cy="326646"/>
          </a:xfrm>
          <a:prstGeom prst="rect">
            <a:avLst/>
          </a:prstGeom>
          <a:solidFill>
            <a:srgbClr val="44546A"/>
          </a:solidFill>
          <a:ln w="6350" cap="flat" cmpd="sng" algn="ctr">
            <a:noFill/>
            <a:prstDash val="solid"/>
            <a:miter lim="800000"/>
            <a:headEnd type="none" w="med" len="med"/>
            <a:tailEnd type="none" w="med" len="med"/>
          </a:ln>
          <a:effectLst/>
        </p:spPr>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93" fontAlgn="base">
              <a:lnSpc>
                <a:spcPct val="90000"/>
              </a:lnSpc>
              <a:spcBef>
                <a:spcPct val="0"/>
              </a:spcBef>
              <a:spcAft>
                <a:spcPct val="0"/>
              </a:spcAft>
            </a:pPr>
            <a:endParaRPr lang="en-US" sz="2352" kern="0" dirty="0" err="1">
              <a:solidFill>
                <a:srgbClr val="FFFFFF">
                  <a:lumMod val="85000"/>
                </a:srgbClr>
              </a:solidFill>
              <a:latin typeface="+mj-lt"/>
              <a:ea typeface="Segoe UI" pitchFamily="34" charset="0"/>
              <a:cs typeface="Segoe UI" pitchFamily="34" charset="0"/>
            </a:endParaRPr>
          </a:p>
        </p:txBody>
      </p:sp>
      <p:sp>
        <p:nvSpPr>
          <p:cNvPr id="94" name="TextBox 93"/>
          <p:cNvSpPr txBox="1"/>
          <p:nvPr/>
        </p:nvSpPr>
        <p:spPr>
          <a:xfrm>
            <a:off x="7094365" y="5467523"/>
            <a:ext cx="4750881" cy="538740"/>
          </a:xfrm>
          <a:prstGeom prst="rect">
            <a:avLst/>
          </a:prstGeom>
          <a:noFill/>
        </p:spPr>
        <p:txBody>
          <a:bodyPr wrap="square" lIns="179187" tIns="143351" rIns="179187" bIns="143351" rtlCol="0">
            <a:spAutoFit/>
          </a:bodyPr>
          <a:lstStyle/>
          <a:p>
            <a:pPr algn="r" defTabSz="913857">
              <a:lnSpc>
                <a:spcPct val="90000"/>
              </a:lnSpc>
            </a:pPr>
            <a:r>
              <a:rPr lang="hu-HU" dirty="0">
                <a:solidFill>
                  <a:prstClr val="white"/>
                </a:solidFill>
                <a:latin typeface="+mj-lt"/>
              </a:rPr>
              <a:t>http/rest </a:t>
            </a:r>
            <a:r>
              <a:rPr lang="hu-HU" dirty="0" err="1">
                <a:solidFill>
                  <a:prstClr val="white"/>
                </a:solidFill>
                <a:latin typeface="+mj-lt"/>
              </a:rPr>
              <a:t>API-n</a:t>
            </a:r>
            <a:r>
              <a:rPr lang="hu-HU" dirty="0">
                <a:solidFill>
                  <a:prstClr val="white"/>
                </a:solidFill>
                <a:latin typeface="+mj-lt"/>
              </a:rPr>
              <a:t> keresztül elérhető</a:t>
            </a:r>
            <a:endParaRPr lang="en-US" dirty="0">
              <a:solidFill>
                <a:prstClr val="white"/>
              </a:solidFill>
              <a:latin typeface="+mj-lt"/>
            </a:endParaRPr>
          </a:p>
        </p:txBody>
      </p:sp>
      <p:sp>
        <p:nvSpPr>
          <p:cNvPr id="95" name="TextBox 94"/>
          <p:cNvSpPr txBox="1"/>
          <p:nvPr/>
        </p:nvSpPr>
        <p:spPr>
          <a:xfrm>
            <a:off x="7734258" y="4980582"/>
            <a:ext cx="4110981" cy="538740"/>
          </a:xfrm>
          <a:prstGeom prst="rect">
            <a:avLst/>
          </a:prstGeom>
          <a:noFill/>
        </p:spPr>
        <p:txBody>
          <a:bodyPr wrap="square" lIns="179187" tIns="143351" rIns="179187" bIns="143351" rtlCol="0">
            <a:spAutoFit/>
          </a:bodyPr>
          <a:lstStyle/>
          <a:p>
            <a:pPr algn="r" defTabSz="913857">
              <a:lnSpc>
                <a:spcPct val="90000"/>
              </a:lnSpc>
            </a:pPr>
            <a:r>
              <a:rPr lang="hu-HU" dirty="0">
                <a:solidFill>
                  <a:prstClr val="white"/>
                </a:solidFill>
                <a:latin typeface="+mj-lt"/>
              </a:rPr>
              <a:t>séma nélküli adatmodell</a:t>
            </a:r>
            <a:endParaRPr lang="en-US" dirty="0">
              <a:solidFill>
                <a:prstClr val="white"/>
              </a:solidFill>
              <a:latin typeface="+mj-lt"/>
            </a:endParaRPr>
          </a:p>
        </p:txBody>
      </p:sp>
      <p:sp>
        <p:nvSpPr>
          <p:cNvPr id="96" name="Rectangle 95"/>
          <p:cNvSpPr/>
          <p:nvPr/>
        </p:nvSpPr>
        <p:spPr bwMode="auto">
          <a:xfrm>
            <a:off x="7325450" y="6017140"/>
            <a:ext cx="4519798" cy="326646"/>
          </a:xfrm>
          <a:prstGeom prst="rect">
            <a:avLst/>
          </a:prstGeom>
          <a:solidFill>
            <a:schemeClr val="accent1">
              <a:lumMod val="60000"/>
              <a:lumOff val="4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89604" tIns="44802" rIns="89604" bIns="44802" numCol="1" spcCol="0" rtlCol="0" fromWordArt="0" anchor="t" anchorCtr="0" forceAA="0" compatLnSpc="1">
            <a:prstTxWarp prst="textNoShape">
              <a:avLst/>
            </a:prstTxWarp>
            <a:noAutofit/>
          </a:bodyPr>
          <a:lstStyle/>
          <a:p>
            <a:pPr defTabSz="1591650" fontAlgn="base"/>
            <a:endParaRPr lang="en-US" sz="1961" kern="0" dirty="0" err="1">
              <a:ln>
                <a:solidFill>
                  <a:srgbClr val="FFFFFF">
                    <a:alpha val="0"/>
                  </a:srgbClr>
                </a:solidFill>
              </a:ln>
              <a:solidFill>
                <a:srgbClr val="FFFFFF"/>
              </a:solidFill>
              <a:latin typeface="+mj-lt"/>
            </a:endParaRPr>
          </a:p>
        </p:txBody>
      </p:sp>
      <p:sp>
        <p:nvSpPr>
          <p:cNvPr id="97" name="TextBox 96"/>
          <p:cNvSpPr txBox="1"/>
          <p:nvPr/>
        </p:nvSpPr>
        <p:spPr>
          <a:xfrm>
            <a:off x="8491912" y="5913581"/>
            <a:ext cx="3353327" cy="538740"/>
          </a:xfrm>
          <a:prstGeom prst="rect">
            <a:avLst/>
          </a:prstGeom>
          <a:noFill/>
        </p:spPr>
        <p:txBody>
          <a:bodyPr wrap="square" lIns="179187" tIns="143351" rIns="179187" bIns="143351" rtlCol="0">
            <a:spAutoFit/>
          </a:bodyPr>
          <a:lstStyle>
            <a:defPPr>
              <a:defRPr lang="en-US"/>
            </a:defPPr>
            <a:lvl1pPr>
              <a:lnSpc>
                <a:spcPct val="90000"/>
              </a:lnSpc>
              <a:defRPr>
                <a:solidFill>
                  <a:schemeClr val="bg2">
                    <a:lumMod val="75000"/>
                  </a:schemeClr>
                </a:solidFill>
              </a:defRPr>
            </a:lvl1pPr>
          </a:lstStyle>
          <a:p>
            <a:pPr algn="r" defTabSz="913857"/>
            <a:r>
              <a:rPr lang="hu-HU" dirty="0">
                <a:solidFill>
                  <a:prstClr val="white"/>
                </a:solidFill>
                <a:latin typeface="+mj-lt"/>
              </a:rPr>
              <a:t>tetszőleges adatformátum</a:t>
            </a:r>
            <a:endParaRPr lang="en-US" dirty="0">
              <a:solidFill>
                <a:prstClr val="white"/>
              </a:solidFill>
              <a:latin typeface="+mj-lt"/>
            </a:endParaRPr>
          </a:p>
        </p:txBody>
      </p:sp>
      <p:sp>
        <p:nvSpPr>
          <p:cNvPr id="2" name="Title 1"/>
          <p:cNvSpPr>
            <a:spLocks noGrp="1"/>
          </p:cNvSpPr>
          <p:nvPr>
            <p:ph type="title"/>
          </p:nvPr>
        </p:nvSpPr>
        <p:spPr/>
        <p:txBody>
          <a:bodyPr vert="horz" lIns="91409" tIns="45705" rIns="91409" bIns="45705" rtlCol="0" anchor="t" anchorCtr="0">
            <a:normAutofit/>
          </a:bodyPr>
          <a:lstStyle/>
          <a:p>
            <a:r>
              <a:rPr lang="en-US" dirty="0"/>
              <a:t>Microsoft Azure Data Services</a:t>
            </a:r>
          </a:p>
        </p:txBody>
      </p:sp>
    </p:spTree>
    <p:extLst>
      <p:ext uri="{BB962C8B-B14F-4D97-AF65-F5344CB8AC3E}">
        <p14:creationId xmlns:p14="http://schemas.microsoft.com/office/powerpoint/2010/main" val="243905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u-HU" dirty="0" err="1"/>
              <a:t>Azure</a:t>
            </a:r>
            <a:r>
              <a:rPr lang="hu-HU" dirty="0"/>
              <a:t> </a:t>
            </a:r>
            <a:r>
              <a:rPr lang="hu-HU" dirty="0" err="1"/>
              <a:t>DocumentDB</a:t>
            </a:r>
            <a:r>
              <a:rPr lang="hu-HU" dirty="0"/>
              <a:t> nagyvonalakban</a:t>
            </a:r>
            <a:endParaRPr lang="en-US" dirty="0"/>
          </a:p>
        </p:txBody>
      </p:sp>
      <p:sp>
        <p:nvSpPr>
          <p:cNvPr id="5" name="Content Placeholder 2"/>
          <p:cNvSpPr txBox="1">
            <a:spLocks/>
          </p:cNvSpPr>
          <p:nvPr/>
        </p:nvSpPr>
        <p:spPr>
          <a:xfrm>
            <a:off x="415910" y="1423181"/>
            <a:ext cx="11776091" cy="615522"/>
          </a:xfrm>
          <a:prstGeom prst="rect">
            <a:avLst/>
          </a:prstGeom>
        </p:spPr>
        <p:txBody>
          <a:bodyPr vert="horz" wrap="square" lIns="143428" tIns="89642" rIns="143428" bIns="89642"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hu-HU" sz="3137" dirty="0">
                <a:solidFill>
                  <a:schemeClr val="tx1"/>
                </a:solidFill>
              </a:rPr>
              <a:t>Menedzselt, jól skálázódó, </a:t>
            </a:r>
            <a:r>
              <a:rPr lang="hu-HU" sz="3137" dirty="0" err="1">
                <a:solidFill>
                  <a:schemeClr val="tx1"/>
                </a:solidFill>
              </a:rPr>
              <a:t>NoSQL</a:t>
            </a:r>
            <a:r>
              <a:rPr lang="hu-HU" sz="3137" dirty="0">
                <a:solidFill>
                  <a:schemeClr val="tx1"/>
                </a:solidFill>
              </a:rPr>
              <a:t> JSON dokumentumtár</a:t>
            </a:r>
            <a:endParaRPr lang="en-US" sz="3137" dirty="0">
              <a:solidFill>
                <a:schemeClr val="tx1"/>
              </a:solidFill>
            </a:endParaRPr>
          </a:p>
        </p:txBody>
      </p:sp>
      <p:sp>
        <p:nvSpPr>
          <p:cNvPr id="15" name="TextBox 14"/>
          <p:cNvSpPr txBox="1"/>
          <p:nvPr/>
        </p:nvSpPr>
        <p:spPr>
          <a:xfrm>
            <a:off x="122138" y="4852289"/>
            <a:ext cx="2583129" cy="1267233"/>
          </a:xfrm>
          <a:prstGeom prst="rect">
            <a:avLst/>
          </a:prstGeom>
          <a:noFill/>
        </p:spPr>
        <p:txBody>
          <a:bodyPr wrap="square" lIns="179285" tIns="143428" rIns="179285" bIns="143428" rtlCol="0">
            <a:spAutoFit/>
          </a:bodyPr>
          <a:lstStyle/>
          <a:p>
            <a:pPr algn="ctr">
              <a:lnSpc>
                <a:spcPct val="90000"/>
              </a:lnSpc>
              <a:spcAft>
                <a:spcPts val="588"/>
              </a:spcAft>
            </a:pPr>
            <a:r>
              <a:rPr lang="hu-HU" sz="2353" dirty="0">
                <a:latin typeface="+mj-lt"/>
              </a:rPr>
              <a:t>sémamentes JSON dokumentumok</a:t>
            </a:r>
            <a:endParaRPr lang="en-US" sz="2353" dirty="0">
              <a:latin typeface="+mj-lt"/>
            </a:endParaRPr>
          </a:p>
        </p:txBody>
      </p:sp>
      <p:sp>
        <p:nvSpPr>
          <p:cNvPr id="16" name="TextBox 15"/>
          <p:cNvSpPr txBox="1"/>
          <p:nvPr/>
        </p:nvSpPr>
        <p:spPr>
          <a:xfrm>
            <a:off x="2709104" y="4826477"/>
            <a:ext cx="3055163" cy="941374"/>
          </a:xfrm>
          <a:prstGeom prst="rect">
            <a:avLst/>
          </a:prstGeom>
          <a:noFill/>
        </p:spPr>
        <p:txBody>
          <a:bodyPr wrap="square" lIns="179285" tIns="143428" rIns="179285" bIns="143428" rtlCol="0">
            <a:spAutoFit/>
          </a:bodyPr>
          <a:lstStyle/>
          <a:p>
            <a:pPr algn="ctr">
              <a:lnSpc>
                <a:spcPct val="90000"/>
              </a:lnSpc>
              <a:spcAft>
                <a:spcPts val="588"/>
              </a:spcAft>
            </a:pPr>
            <a:r>
              <a:rPr lang="hu-HU" sz="2353" dirty="0">
                <a:latin typeface="+mj-lt"/>
              </a:rPr>
              <a:t>dokumentumok közötti tranzakciók</a:t>
            </a:r>
            <a:endParaRPr lang="en-US" sz="2353" dirty="0">
              <a:latin typeface="+mj-lt"/>
            </a:endParaRPr>
          </a:p>
        </p:txBody>
      </p:sp>
      <p:sp>
        <p:nvSpPr>
          <p:cNvPr id="17" name="TextBox 16"/>
          <p:cNvSpPr txBox="1"/>
          <p:nvPr/>
        </p:nvSpPr>
        <p:spPr>
          <a:xfrm>
            <a:off x="5647689" y="4852283"/>
            <a:ext cx="3055163" cy="615516"/>
          </a:xfrm>
          <a:prstGeom prst="rect">
            <a:avLst/>
          </a:prstGeom>
          <a:noFill/>
        </p:spPr>
        <p:txBody>
          <a:bodyPr wrap="square" lIns="179285" tIns="143428" rIns="179285" bIns="143428" rtlCol="0">
            <a:spAutoFit/>
          </a:bodyPr>
          <a:lstStyle/>
          <a:p>
            <a:pPr algn="ctr">
              <a:lnSpc>
                <a:spcPct val="90000"/>
              </a:lnSpc>
              <a:spcAft>
                <a:spcPts val="588"/>
              </a:spcAft>
            </a:pPr>
            <a:r>
              <a:rPr lang="hu-HU" sz="2353" dirty="0">
                <a:latin typeface="+mj-lt"/>
              </a:rPr>
              <a:t>nagy teljesítmény</a:t>
            </a:r>
            <a:endParaRPr lang="en-US" sz="2353" dirty="0">
              <a:latin typeface="+mj-lt"/>
            </a:endParaRPr>
          </a:p>
        </p:txBody>
      </p:sp>
      <p:sp>
        <p:nvSpPr>
          <p:cNvPr id="21" name="Rectangle 20"/>
          <p:cNvSpPr/>
          <p:nvPr/>
        </p:nvSpPr>
        <p:spPr bwMode="auto">
          <a:xfrm>
            <a:off x="8463590" y="3952821"/>
            <a:ext cx="3363913" cy="963346"/>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18" name="TextBox 17"/>
          <p:cNvSpPr txBox="1"/>
          <p:nvPr/>
        </p:nvSpPr>
        <p:spPr>
          <a:xfrm>
            <a:off x="8764257" y="4825077"/>
            <a:ext cx="3055163" cy="941374"/>
          </a:xfrm>
          <a:prstGeom prst="rect">
            <a:avLst/>
          </a:prstGeom>
          <a:noFill/>
        </p:spPr>
        <p:txBody>
          <a:bodyPr wrap="square" lIns="179285" tIns="143428" rIns="179285" bIns="143428" rtlCol="0">
            <a:spAutoFit/>
          </a:bodyPr>
          <a:lstStyle/>
          <a:p>
            <a:pPr algn="ctr">
              <a:lnSpc>
                <a:spcPct val="90000"/>
              </a:lnSpc>
              <a:spcAft>
                <a:spcPts val="588"/>
              </a:spcAft>
            </a:pPr>
            <a:r>
              <a:rPr lang="hu-HU" sz="2353" dirty="0">
                <a:latin typeface="+mj-lt"/>
              </a:rPr>
              <a:t>teljesen menedzselt, jól skálázódik</a:t>
            </a:r>
            <a:endParaRPr lang="en-US" sz="2353" dirty="0">
              <a:latin typeface="+mj-lt"/>
            </a:endParaRPr>
          </a:p>
        </p:txBody>
      </p:sp>
      <p:grpSp>
        <p:nvGrpSpPr>
          <p:cNvPr id="63" name="Group 62"/>
          <p:cNvGrpSpPr>
            <a:grpSpLocks noChangeAspect="1"/>
          </p:cNvGrpSpPr>
          <p:nvPr/>
        </p:nvGrpSpPr>
        <p:grpSpPr>
          <a:xfrm>
            <a:off x="3669098" y="2434669"/>
            <a:ext cx="1205264" cy="1737360"/>
            <a:chOff x="5265737" y="1597819"/>
            <a:chExt cx="1899194" cy="2737643"/>
          </a:xfrm>
        </p:grpSpPr>
        <p:sp>
          <p:nvSpPr>
            <p:cNvPr id="64" name="Rectangle 63"/>
            <p:cNvSpPr/>
            <p:nvPr/>
          </p:nvSpPr>
          <p:spPr bwMode="auto">
            <a:xfrm>
              <a:off x="5265737" y="2278062"/>
              <a:ext cx="1752600" cy="2057400"/>
            </a:xfrm>
            <a:prstGeom prst="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r" defTabSz="932472" fontAlgn="base">
                <a:lnSpc>
                  <a:spcPct val="90000"/>
                </a:lnSpc>
                <a:spcBef>
                  <a:spcPct val="0"/>
                </a:spcBef>
                <a:spcAft>
                  <a:spcPct val="0"/>
                </a:spcAft>
              </a:pPr>
              <a:r>
                <a:rPr lang="en-US" sz="5400" dirty="0">
                  <a:solidFill>
                    <a:schemeClr val="bg1"/>
                  </a:solidFill>
                  <a:ea typeface="Segoe UI" pitchFamily="34" charset="0"/>
                  <a:cs typeface="Segoe UI" pitchFamily="34" charset="0"/>
                </a:rPr>
                <a:t>JS</a:t>
              </a:r>
              <a:endParaRPr lang="en-US" sz="2400" dirty="0">
                <a:solidFill>
                  <a:schemeClr val="bg1"/>
                </a:solidFill>
                <a:ea typeface="Segoe UI" pitchFamily="34" charset="0"/>
                <a:cs typeface="Segoe UI" pitchFamily="34" charset="0"/>
              </a:endParaRPr>
            </a:p>
          </p:txBody>
        </p:sp>
        <p:grpSp>
          <p:nvGrpSpPr>
            <p:cNvPr id="65" name="Group 64"/>
            <p:cNvGrpSpPr/>
            <p:nvPr/>
          </p:nvGrpSpPr>
          <p:grpSpPr bwMode="black">
            <a:xfrm>
              <a:off x="5913437" y="1597819"/>
              <a:ext cx="1251494" cy="979487"/>
              <a:chOff x="5184775" y="225425"/>
              <a:chExt cx="1500188" cy="1220788"/>
            </a:xfrm>
            <a:solidFill>
              <a:srgbClr val="FFFFFF"/>
            </a:solidFill>
          </p:grpSpPr>
          <p:sp>
            <p:nvSpPr>
              <p:cNvPr id="66"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Oval 87"/>
              <p:cNvSpPr>
                <a:spLocks noChangeArrowheads="1"/>
              </p:cNvSpPr>
              <p:nvPr/>
            </p:nvSpPr>
            <p:spPr bwMode="black">
              <a:xfrm>
                <a:off x="5630863" y="812800"/>
                <a:ext cx="203200" cy="203200"/>
              </a:xfrm>
              <a:prstGeom prst="ellipse">
                <a:avLst/>
              </a:pr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6169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69" name="Group 68"/>
          <p:cNvGrpSpPr>
            <a:grpSpLocks noChangeAspect="1"/>
          </p:cNvGrpSpPr>
          <p:nvPr/>
        </p:nvGrpSpPr>
        <p:grpSpPr>
          <a:xfrm>
            <a:off x="176543" y="2228968"/>
            <a:ext cx="2671244" cy="2594556"/>
            <a:chOff x="3866797" y="623221"/>
            <a:chExt cx="4746516" cy="4610245"/>
          </a:xfrm>
        </p:grpSpPr>
        <p:sp>
          <p:nvSpPr>
            <p:cNvPr id="70" name="TextBox 69"/>
            <p:cNvSpPr txBox="1"/>
            <p:nvPr/>
          </p:nvSpPr>
          <p:spPr>
            <a:xfrm>
              <a:off x="3866797" y="623221"/>
              <a:ext cx="4746516" cy="4610245"/>
            </a:xfrm>
            <a:prstGeom prst="rect">
              <a:avLst/>
            </a:prstGeom>
            <a:noFill/>
          </p:spPr>
          <p:txBody>
            <a:bodyPr wrap="none" lIns="182880" tIns="146304" rIns="182880" bIns="146304" rtlCol="0">
              <a:spAutoFit/>
            </a:bodyPr>
            <a:lstStyle/>
            <a:p>
              <a:pPr>
                <a:lnSpc>
                  <a:spcPct val="90000"/>
                </a:lnSpc>
                <a:spcAft>
                  <a:spcPts val="600"/>
                </a:spcAft>
              </a:pPr>
              <a:r>
                <a:rPr lang="en-US" sz="16600" dirty="0">
                  <a:solidFill>
                    <a:srgbClr val="61697E"/>
                  </a:solidFill>
                  <a:latin typeface="+mj-lt"/>
                  <a:cs typeface="Consolas" panose="020B0609020204030204" pitchFamily="49" charset="0"/>
                </a:rPr>
                <a:t>{  }</a:t>
              </a:r>
              <a:endParaRPr lang="en-US" sz="11500" dirty="0">
                <a:solidFill>
                  <a:srgbClr val="61697E"/>
                </a:solidFill>
                <a:latin typeface="+mj-lt"/>
                <a:cs typeface="Consolas" panose="020B0609020204030204" pitchFamily="49" charset="0"/>
              </a:endParaRPr>
            </a:p>
          </p:txBody>
        </p:sp>
        <p:sp>
          <p:nvSpPr>
            <p:cNvPr id="71" name="Freeform 128"/>
            <p:cNvSpPr>
              <a:spLocks noEditPoints="1"/>
            </p:cNvSpPr>
            <p:nvPr/>
          </p:nvSpPr>
          <p:spPr bwMode="black">
            <a:xfrm>
              <a:off x="5227636" y="1671105"/>
              <a:ext cx="2057400" cy="231801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61697E"/>
            </a:solidFill>
            <a:ln>
              <a:solidFill>
                <a:srgbClr val="61697E"/>
              </a:solidFill>
            </a:ln>
            <a:extLst/>
          </p:spPr>
          <p:txBody>
            <a:bodyPr vert="horz" wrap="square" lIns="91440" tIns="45720" rIns="91440" bIns="45720" numCol="1" anchor="t" anchorCtr="0" compatLnSpc="1">
              <a:prstTxWarp prst="textNoShape">
                <a:avLst/>
              </a:prstTxWarp>
            </a:bodyPr>
            <a:lstStyle/>
            <a:p>
              <a:endParaRPr lang="en-US">
                <a:solidFill>
                  <a:srgbClr val="5B9BD5"/>
                </a:solidFill>
              </a:endParaRPr>
            </a:p>
          </p:txBody>
        </p:sp>
        <p:sp>
          <p:nvSpPr>
            <p:cNvPr id="72" name="Rounded Rectangle 71"/>
            <p:cNvSpPr/>
            <p:nvPr/>
          </p:nvSpPr>
          <p:spPr bwMode="auto">
            <a:xfrm>
              <a:off x="5091777" y="3040062"/>
              <a:ext cx="1295400" cy="653784"/>
            </a:xfrm>
            <a:prstGeom prst="roundRect">
              <a:avLst/>
            </a:prstGeom>
            <a:solidFill>
              <a:srgbClr val="61697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dirty="0">
                  <a:solidFill>
                    <a:schemeClr val="bg1"/>
                  </a:solidFill>
                  <a:ea typeface="Segoe UI" pitchFamily="34" charset="0"/>
                  <a:cs typeface="Segoe UI" pitchFamily="34" charset="0"/>
                </a:rPr>
                <a:t>SQL</a:t>
              </a:r>
              <a:endParaRPr lang="en-US" sz="1200" b="1" dirty="0">
                <a:solidFill>
                  <a:schemeClr val="bg1"/>
                </a:solidFill>
                <a:ea typeface="Segoe UI" pitchFamily="34" charset="0"/>
                <a:cs typeface="Segoe UI" pitchFamily="34" charset="0"/>
              </a:endParaRPr>
            </a:p>
          </p:txBody>
        </p:sp>
      </p:grpSp>
      <p:grpSp>
        <p:nvGrpSpPr>
          <p:cNvPr id="73" name="Group 72"/>
          <p:cNvGrpSpPr>
            <a:grpSpLocks noChangeAspect="1"/>
          </p:cNvGrpSpPr>
          <p:nvPr/>
        </p:nvGrpSpPr>
        <p:grpSpPr>
          <a:xfrm>
            <a:off x="6181534" y="2520926"/>
            <a:ext cx="1974273" cy="1737360"/>
            <a:chOff x="4713287" y="1651732"/>
            <a:chExt cx="2857500" cy="2514600"/>
          </a:xfrm>
        </p:grpSpPr>
        <p:grpSp>
          <p:nvGrpSpPr>
            <p:cNvPr id="74" name="Group 73"/>
            <p:cNvGrpSpPr/>
            <p:nvPr/>
          </p:nvGrpSpPr>
          <p:grpSpPr>
            <a:xfrm>
              <a:off x="4713287" y="1651732"/>
              <a:ext cx="2857500" cy="2514600"/>
              <a:chOff x="4275137" y="2354262"/>
              <a:chExt cx="2857500" cy="2171700"/>
            </a:xfrm>
          </p:grpSpPr>
          <p:sp>
            <p:nvSpPr>
              <p:cNvPr id="76" name="Isosceles Triangle 75"/>
              <p:cNvSpPr/>
              <p:nvPr/>
            </p:nvSpPr>
            <p:spPr bwMode="auto">
              <a:xfrm>
                <a:off x="4541837" y="2544762"/>
                <a:ext cx="2362200" cy="1790700"/>
              </a:xfrm>
              <a:prstGeom prst="triangle">
                <a:avLst/>
              </a:prstGeom>
              <a:noFill/>
              <a:ln w="76200">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p:cNvSpPr/>
              <p:nvPr/>
            </p:nvSpPr>
            <p:spPr bwMode="auto">
              <a:xfrm>
                <a:off x="5494337" y="23542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p:cNvSpPr/>
              <p:nvPr/>
            </p:nvSpPr>
            <p:spPr bwMode="auto">
              <a:xfrm>
                <a:off x="66754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p:cNvSpPr/>
              <p:nvPr/>
            </p:nvSpPr>
            <p:spPr bwMode="auto">
              <a:xfrm>
                <a:off x="4275137" y="4144962"/>
                <a:ext cx="457200" cy="381000"/>
              </a:xfrm>
              <a:prstGeom prst="ellipse">
                <a:avLst/>
              </a:prstGeom>
              <a:solidFill>
                <a:srgbClr val="61697E"/>
              </a:solidFill>
              <a:ln>
                <a:solidFill>
                  <a:srgbClr val="61697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5" name="Freeform 139"/>
            <p:cNvSpPr>
              <a:spLocks/>
            </p:cNvSpPr>
            <p:nvPr/>
          </p:nvSpPr>
          <p:spPr bwMode="black">
            <a:xfrm>
              <a:off x="5680883" y="2744563"/>
              <a:ext cx="960406" cy="718123"/>
            </a:xfrm>
            <a:custGeom>
              <a:avLst/>
              <a:gdLst>
                <a:gd name="T0" fmla="*/ 384 w 450"/>
                <a:gd name="T1" fmla="*/ 111 h 378"/>
                <a:gd name="T2" fmla="*/ 388 w 450"/>
                <a:gd name="T3" fmla="*/ 104 h 378"/>
                <a:gd name="T4" fmla="*/ 381 w 450"/>
                <a:gd name="T5" fmla="*/ 97 h 378"/>
                <a:gd name="T6" fmla="*/ 349 w 450"/>
                <a:gd name="T7" fmla="*/ 97 h 378"/>
                <a:gd name="T8" fmla="*/ 257 w 450"/>
                <a:gd name="T9" fmla="*/ 68 h 378"/>
                <a:gd name="T10" fmla="*/ 231 w 450"/>
                <a:gd name="T11" fmla="*/ 50 h 378"/>
                <a:gd name="T12" fmla="*/ 231 w 450"/>
                <a:gd name="T13" fmla="*/ 33 h 378"/>
                <a:gd name="T14" fmla="*/ 242 w 450"/>
                <a:gd name="T15" fmla="*/ 17 h 378"/>
                <a:gd name="T16" fmla="*/ 224 w 450"/>
                <a:gd name="T17" fmla="*/ 0 h 378"/>
                <a:gd name="T18" fmla="*/ 207 w 450"/>
                <a:gd name="T19" fmla="*/ 17 h 378"/>
                <a:gd name="T20" fmla="*/ 217 w 450"/>
                <a:gd name="T21" fmla="*/ 33 h 378"/>
                <a:gd name="T22" fmla="*/ 217 w 450"/>
                <a:gd name="T23" fmla="*/ 50 h 378"/>
                <a:gd name="T24" fmla="*/ 192 w 450"/>
                <a:gd name="T25" fmla="*/ 68 h 378"/>
                <a:gd name="T26" fmla="*/ 99 w 450"/>
                <a:gd name="T27" fmla="*/ 97 h 378"/>
                <a:gd name="T28" fmla="*/ 69 w 450"/>
                <a:gd name="T29" fmla="*/ 97 h 378"/>
                <a:gd name="T30" fmla="*/ 62 w 450"/>
                <a:gd name="T31" fmla="*/ 104 h 378"/>
                <a:gd name="T32" fmla="*/ 66 w 450"/>
                <a:gd name="T33" fmla="*/ 111 h 378"/>
                <a:gd name="T34" fmla="*/ 6 w 450"/>
                <a:gd name="T35" fmla="*/ 255 h 378"/>
                <a:gd name="T36" fmla="*/ 20 w 450"/>
                <a:gd name="T37" fmla="*/ 255 h 378"/>
                <a:gd name="T38" fmla="*/ 69 w 450"/>
                <a:gd name="T39" fmla="*/ 136 h 378"/>
                <a:gd name="T40" fmla="*/ 125 w 450"/>
                <a:gd name="T41" fmla="*/ 270 h 378"/>
                <a:gd name="T42" fmla="*/ 0 w 450"/>
                <a:gd name="T43" fmla="*/ 270 h 378"/>
                <a:gd name="T44" fmla="*/ 69 w 450"/>
                <a:gd name="T45" fmla="*/ 319 h 378"/>
                <a:gd name="T46" fmla="*/ 139 w 450"/>
                <a:gd name="T47" fmla="*/ 270 h 378"/>
                <a:gd name="T48" fmla="*/ 73 w 450"/>
                <a:gd name="T49" fmla="*/ 112 h 378"/>
                <a:gd name="T50" fmla="*/ 196 w 450"/>
                <a:gd name="T51" fmla="*/ 112 h 378"/>
                <a:gd name="T52" fmla="*/ 213 w 450"/>
                <a:gd name="T53" fmla="*/ 122 h 378"/>
                <a:gd name="T54" fmla="*/ 213 w 450"/>
                <a:gd name="T55" fmla="*/ 328 h 378"/>
                <a:gd name="T56" fmla="*/ 108 w 450"/>
                <a:gd name="T57" fmla="*/ 367 h 378"/>
                <a:gd name="T58" fmla="*/ 108 w 450"/>
                <a:gd name="T59" fmla="*/ 378 h 378"/>
                <a:gd name="T60" fmla="*/ 342 w 450"/>
                <a:gd name="T61" fmla="*/ 378 h 378"/>
                <a:gd name="T62" fmla="*/ 342 w 450"/>
                <a:gd name="T63" fmla="*/ 367 h 378"/>
                <a:gd name="T64" fmla="*/ 236 w 450"/>
                <a:gd name="T65" fmla="*/ 328 h 378"/>
                <a:gd name="T66" fmla="*/ 236 w 450"/>
                <a:gd name="T67" fmla="*/ 122 h 378"/>
                <a:gd name="T68" fmla="*/ 252 w 450"/>
                <a:gd name="T69" fmla="*/ 112 h 378"/>
                <a:gd name="T70" fmla="*/ 377 w 450"/>
                <a:gd name="T71" fmla="*/ 112 h 378"/>
                <a:gd name="T72" fmla="*/ 317 w 450"/>
                <a:gd name="T73" fmla="*/ 255 h 378"/>
                <a:gd name="T74" fmla="*/ 331 w 450"/>
                <a:gd name="T75" fmla="*/ 255 h 378"/>
                <a:gd name="T76" fmla="*/ 380 w 450"/>
                <a:gd name="T77" fmla="*/ 136 h 378"/>
                <a:gd name="T78" fmla="*/ 436 w 450"/>
                <a:gd name="T79" fmla="*/ 270 h 378"/>
                <a:gd name="T80" fmla="*/ 311 w 450"/>
                <a:gd name="T81" fmla="*/ 270 h 378"/>
                <a:gd name="T82" fmla="*/ 380 w 450"/>
                <a:gd name="T83" fmla="*/ 319 h 378"/>
                <a:gd name="T84" fmla="*/ 450 w 450"/>
                <a:gd name="T85" fmla="*/ 270 h 378"/>
                <a:gd name="T86" fmla="*/ 384 w 450"/>
                <a:gd name="T87" fmla="*/ 111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0" h="378">
                  <a:moveTo>
                    <a:pt x="384" y="111"/>
                  </a:moveTo>
                  <a:cubicBezTo>
                    <a:pt x="386" y="110"/>
                    <a:pt x="388" y="107"/>
                    <a:pt x="388" y="104"/>
                  </a:cubicBezTo>
                  <a:cubicBezTo>
                    <a:pt x="388" y="100"/>
                    <a:pt x="385" y="97"/>
                    <a:pt x="381" y="97"/>
                  </a:cubicBezTo>
                  <a:cubicBezTo>
                    <a:pt x="349" y="97"/>
                    <a:pt x="349" y="97"/>
                    <a:pt x="349" y="97"/>
                  </a:cubicBezTo>
                  <a:cubicBezTo>
                    <a:pt x="321" y="89"/>
                    <a:pt x="292" y="74"/>
                    <a:pt x="257" y="68"/>
                  </a:cubicBezTo>
                  <a:cubicBezTo>
                    <a:pt x="251" y="59"/>
                    <a:pt x="242" y="52"/>
                    <a:pt x="231" y="50"/>
                  </a:cubicBezTo>
                  <a:cubicBezTo>
                    <a:pt x="231" y="33"/>
                    <a:pt x="231" y="33"/>
                    <a:pt x="231" y="33"/>
                  </a:cubicBezTo>
                  <a:cubicBezTo>
                    <a:pt x="237" y="31"/>
                    <a:pt x="242" y="24"/>
                    <a:pt x="242" y="17"/>
                  </a:cubicBezTo>
                  <a:cubicBezTo>
                    <a:pt x="242" y="8"/>
                    <a:pt x="234" y="0"/>
                    <a:pt x="224" y="0"/>
                  </a:cubicBezTo>
                  <a:cubicBezTo>
                    <a:pt x="215" y="0"/>
                    <a:pt x="207" y="8"/>
                    <a:pt x="207" y="17"/>
                  </a:cubicBezTo>
                  <a:cubicBezTo>
                    <a:pt x="207" y="24"/>
                    <a:pt x="211" y="31"/>
                    <a:pt x="217" y="33"/>
                  </a:cubicBezTo>
                  <a:cubicBezTo>
                    <a:pt x="217" y="50"/>
                    <a:pt x="217" y="50"/>
                    <a:pt x="217" y="50"/>
                  </a:cubicBezTo>
                  <a:cubicBezTo>
                    <a:pt x="206" y="52"/>
                    <a:pt x="197" y="59"/>
                    <a:pt x="192" y="68"/>
                  </a:cubicBezTo>
                  <a:cubicBezTo>
                    <a:pt x="156" y="74"/>
                    <a:pt x="128" y="89"/>
                    <a:pt x="99" y="97"/>
                  </a:cubicBezTo>
                  <a:cubicBezTo>
                    <a:pt x="69" y="97"/>
                    <a:pt x="69" y="97"/>
                    <a:pt x="69" y="97"/>
                  </a:cubicBezTo>
                  <a:cubicBezTo>
                    <a:pt x="65" y="97"/>
                    <a:pt x="62" y="100"/>
                    <a:pt x="62" y="104"/>
                  </a:cubicBezTo>
                  <a:cubicBezTo>
                    <a:pt x="62" y="107"/>
                    <a:pt x="63" y="110"/>
                    <a:pt x="66" y="111"/>
                  </a:cubicBezTo>
                  <a:cubicBezTo>
                    <a:pt x="6" y="255"/>
                    <a:pt x="6" y="255"/>
                    <a:pt x="6" y="255"/>
                  </a:cubicBezTo>
                  <a:cubicBezTo>
                    <a:pt x="20" y="255"/>
                    <a:pt x="20" y="255"/>
                    <a:pt x="20" y="255"/>
                  </a:cubicBezTo>
                  <a:cubicBezTo>
                    <a:pt x="69" y="136"/>
                    <a:pt x="69" y="136"/>
                    <a:pt x="69" y="136"/>
                  </a:cubicBezTo>
                  <a:cubicBezTo>
                    <a:pt x="125" y="270"/>
                    <a:pt x="125" y="270"/>
                    <a:pt x="125" y="270"/>
                  </a:cubicBezTo>
                  <a:cubicBezTo>
                    <a:pt x="0" y="270"/>
                    <a:pt x="0" y="270"/>
                    <a:pt x="0" y="270"/>
                  </a:cubicBezTo>
                  <a:cubicBezTo>
                    <a:pt x="0" y="297"/>
                    <a:pt x="31" y="319"/>
                    <a:pt x="69" y="319"/>
                  </a:cubicBezTo>
                  <a:cubicBezTo>
                    <a:pt x="108" y="319"/>
                    <a:pt x="139" y="297"/>
                    <a:pt x="139" y="270"/>
                  </a:cubicBezTo>
                  <a:cubicBezTo>
                    <a:pt x="73" y="112"/>
                    <a:pt x="73" y="112"/>
                    <a:pt x="73" y="112"/>
                  </a:cubicBezTo>
                  <a:cubicBezTo>
                    <a:pt x="196" y="112"/>
                    <a:pt x="196" y="112"/>
                    <a:pt x="196" y="112"/>
                  </a:cubicBezTo>
                  <a:cubicBezTo>
                    <a:pt x="201" y="117"/>
                    <a:pt x="206" y="120"/>
                    <a:pt x="213" y="122"/>
                  </a:cubicBezTo>
                  <a:cubicBezTo>
                    <a:pt x="213" y="328"/>
                    <a:pt x="213" y="328"/>
                    <a:pt x="213" y="328"/>
                  </a:cubicBezTo>
                  <a:cubicBezTo>
                    <a:pt x="164" y="331"/>
                    <a:pt x="124" y="351"/>
                    <a:pt x="108" y="367"/>
                  </a:cubicBezTo>
                  <a:cubicBezTo>
                    <a:pt x="108" y="370"/>
                    <a:pt x="108" y="373"/>
                    <a:pt x="108" y="378"/>
                  </a:cubicBezTo>
                  <a:cubicBezTo>
                    <a:pt x="114" y="378"/>
                    <a:pt x="335" y="378"/>
                    <a:pt x="342" y="378"/>
                  </a:cubicBezTo>
                  <a:cubicBezTo>
                    <a:pt x="342" y="373"/>
                    <a:pt x="342" y="370"/>
                    <a:pt x="342" y="367"/>
                  </a:cubicBezTo>
                  <a:cubicBezTo>
                    <a:pt x="326" y="351"/>
                    <a:pt x="285" y="331"/>
                    <a:pt x="236" y="328"/>
                  </a:cubicBezTo>
                  <a:cubicBezTo>
                    <a:pt x="236" y="122"/>
                    <a:pt x="236" y="122"/>
                    <a:pt x="236" y="122"/>
                  </a:cubicBezTo>
                  <a:cubicBezTo>
                    <a:pt x="242" y="120"/>
                    <a:pt x="248" y="117"/>
                    <a:pt x="252" y="112"/>
                  </a:cubicBezTo>
                  <a:cubicBezTo>
                    <a:pt x="377" y="112"/>
                    <a:pt x="377" y="112"/>
                    <a:pt x="377" y="112"/>
                  </a:cubicBezTo>
                  <a:cubicBezTo>
                    <a:pt x="317" y="255"/>
                    <a:pt x="317" y="255"/>
                    <a:pt x="317" y="255"/>
                  </a:cubicBezTo>
                  <a:cubicBezTo>
                    <a:pt x="331" y="255"/>
                    <a:pt x="331" y="255"/>
                    <a:pt x="331" y="255"/>
                  </a:cubicBezTo>
                  <a:cubicBezTo>
                    <a:pt x="380" y="136"/>
                    <a:pt x="380" y="136"/>
                    <a:pt x="380" y="136"/>
                  </a:cubicBezTo>
                  <a:cubicBezTo>
                    <a:pt x="436" y="270"/>
                    <a:pt x="436" y="270"/>
                    <a:pt x="436" y="270"/>
                  </a:cubicBezTo>
                  <a:cubicBezTo>
                    <a:pt x="311" y="270"/>
                    <a:pt x="311" y="270"/>
                    <a:pt x="311" y="270"/>
                  </a:cubicBezTo>
                  <a:cubicBezTo>
                    <a:pt x="311" y="297"/>
                    <a:pt x="342" y="319"/>
                    <a:pt x="380" y="319"/>
                  </a:cubicBezTo>
                  <a:cubicBezTo>
                    <a:pt x="419" y="319"/>
                    <a:pt x="450" y="297"/>
                    <a:pt x="450" y="270"/>
                  </a:cubicBezTo>
                  <a:lnTo>
                    <a:pt x="384" y="111"/>
                  </a:lnTo>
                  <a:close/>
                </a:path>
              </a:pathLst>
            </a:custGeom>
            <a:solidFill>
              <a:srgbClr val="FFFFFF"/>
            </a:solidFill>
            <a:ln w="19050">
              <a:solidFill>
                <a:srgbClr val="61697E"/>
              </a:solidFill>
            </a:ln>
          </p:spPr>
          <p:txBody>
            <a:bodyPr vert="horz" wrap="square" lIns="82305" tIns="41153" rIns="82305" bIns="41153" numCol="1" anchor="t" anchorCtr="0" compatLnSpc="1">
              <a:prstTxWarp prst="textNoShape">
                <a:avLst/>
              </a:prstTxWarp>
            </a:bodyPr>
            <a:lstStyle/>
            <a:p>
              <a:endParaRPr lang="en-US" sz="1600"/>
            </a:p>
          </p:txBody>
        </p:sp>
      </p:grpSp>
      <p:grpSp>
        <p:nvGrpSpPr>
          <p:cNvPr id="88" name="Group 87"/>
          <p:cNvGrpSpPr/>
          <p:nvPr/>
        </p:nvGrpSpPr>
        <p:grpSpPr>
          <a:xfrm>
            <a:off x="9108657" y="2864848"/>
            <a:ext cx="2598651" cy="1393438"/>
            <a:chOff x="357183" y="5281771"/>
            <a:chExt cx="2717074" cy="1426986"/>
          </a:xfrm>
        </p:grpSpPr>
        <p:sp>
          <p:nvSpPr>
            <p:cNvPr id="89" name="Oval 88"/>
            <p:cNvSpPr/>
            <p:nvPr/>
          </p:nvSpPr>
          <p:spPr bwMode="auto">
            <a:xfrm>
              <a:off x="889366" y="5560113"/>
              <a:ext cx="796007" cy="718767"/>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0" name="Oval 89"/>
            <p:cNvSpPr/>
            <p:nvPr/>
          </p:nvSpPr>
          <p:spPr bwMode="auto">
            <a:xfrm>
              <a:off x="1269183" y="5281771"/>
              <a:ext cx="1038273" cy="1102713"/>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1" name="Oval 90"/>
            <p:cNvSpPr/>
            <p:nvPr/>
          </p:nvSpPr>
          <p:spPr bwMode="auto">
            <a:xfrm>
              <a:off x="2058508" y="5671332"/>
              <a:ext cx="522515" cy="471896"/>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2" name="Rectangle 91"/>
            <p:cNvSpPr/>
            <p:nvPr/>
          </p:nvSpPr>
          <p:spPr bwMode="auto">
            <a:xfrm>
              <a:off x="357183" y="6099157"/>
              <a:ext cx="2717074" cy="609600"/>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3" name="Oval 92"/>
            <p:cNvSpPr/>
            <p:nvPr/>
          </p:nvSpPr>
          <p:spPr bwMode="auto">
            <a:xfrm>
              <a:off x="1995795" y="5368121"/>
              <a:ext cx="522515" cy="535278"/>
            </a:xfrm>
            <a:prstGeom prst="ellipse">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4" name="Down Arrow 93"/>
            <p:cNvSpPr/>
            <p:nvPr/>
          </p:nvSpPr>
          <p:spPr bwMode="auto">
            <a:xfrm>
              <a:off x="1266617" y="5954646"/>
              <a:ext cx="581037" cy="491158"/>
            </a:xfrm>
            <a:prstGeom prst="downArrow">
              <a:avLst/>
            </a:prstGeom>
            <a:solidFill>
              <a:srgbClr val="61697E"/>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95" name="Down Arrow 94"/>
            <p:cNvSpPr/>
            <p:nvPr/>
          </p:nvSpPr>
          <p:spPr bwMode="auto">
            <a:xfrm rot="10800000">
              <a:off x="1557535" y="5607999"/>
              <a:ext cx="581037" cy="491158"/>
            </a:xfrm>
            <a:prstGeom prst="downArrow">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Tree>
    <p:extLst>
      <p:ext uri="{BB962C8B-B14F-4D97-AF65-F5344CB8AC3E}">
        <p14:creationId xmlns:p14="http://schemas.microsoft.com/office/powerpoint/2010/main" val="18568346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DocumentDB</a:t>
            </a:r>
            <a:endParaRPr lang="hu-HU" dirty="0"/>
          </a:p>
        </p:txBody>
      </p:sp>
      <p:sp>
        <p:nvSpPr>
          <p:cNvPr id="6" name="Tartalom helye 5"/>
          <p:cNvSpPr>
            <a:spLocks noGrp="1"/>
          </p:cNvSpPr>
          <p:nvPr>
            <p:ph sz="quarter" idx="10"/>
          </p:nvPr>
        </p:nvSpPr>
        <p:spPr/>
        <p:txBody>
          <a:bodyPr>
            <a:normAutofit fontScale="92500" lnSpcReduction="10000"/>
          </a:bodyPr>
          <a:lstStyle/>
          <a:p>
            <a:pPr marL="285750" indent="-285750"/>
            <a:r>
              <a:rPr lang="hu-HU" dirty="0"/>
              <a:t>Teljesen menedzselt </a:t>
            </a:r>
            <a:r>
              <a:rPr lang="hu-HU" dirty="0" err="1"/>
              <a:t>PaaS</a:t>
            </a:r>
            <a:r>
              <a:rPr lang="hu-HU" dirty="0"/>
              <a:t> szolgáltatás</a:t>
            </a:r>
          </a:p>
          <a:p>
            <a:pPr marL="742950" lvl="1" indent="-285750"/>
            <a:r>
              <a:rPr lang="hu-HU" dirty="0"/>
              <a:t>Nincsenek adminisztrációs költségek</a:t>
            </a:r>
          </a:p>
          <a:p>
            <a:pPr marL="742950" lvl="1" indent="-285750"/>
            <a:r>
              <a:rPr lang="hu-HU" dirty="0"/>
              <a:t>Automatikus mentések</a:t>
            </a:r>
          </a:p>
          <a:p>
            <a:pPr marL="285750" indent="-285750"/>
            <a:r>
              <a:rPr lang="hu-HU" dirty="0"/>
              <a:t>Elasztikus skálázhatóság és tárolás</a:t>
            </a:r>
          </a:p>
          <a:p>
            <a:pPr marL="742950" lvl="1" indent="-285750"/>
            <a:r>
              <a:rPr lang="hu-HU" dirty="0"/>
              <a:t>Egyszerűen skálázható</a:t>
            </a:r>
          </a:p>
          <a:p>
            <a:pPr marL="742950" lvl="1" indent="-285750"/>
            <a:r>
              <a:rPr lang="hu-HU" dirty="0"/>
              <a:t>SSD „egységeken” keresztül történik a skálázás; ahogy az alkalmazás igényei nőnek, ilyeneket kell még hozzáadni</a:t>
            </a:r>
          </a:p>
          <a:p>
            <a:pPr marL="285750" indent="-285750"/>
            <a:r>
              <a:rPr lang="hu-HU" dirty="0"/>
              <a:t>Könnyű fejlesztés</a:t>
            </a:r>
          </a:p>
          <a:p>
            <a:pPr marL="742950" lvl="1" indent="-285750"/>
            <a:r>
              <a:rPr lang="hu-HU" dirty="0"/>
              <a:t>Ismerős, könnyen hozzáférhető technológiák</a:t>
            </a:r>
          </a:p>
          <a:p>
            <a:pPr marL="742950" lvl="1" indent="-285750"/>
            <a:r>
              <a:rPr lang="hu-HU" dirty="0"/>
              <a:t>JSON, JavaScript</a:t>
            </a:r>
          </a:p>
          <a:p>
            <a:pPr marL="742950" lvl="1" indent="-285750"/>
            <a:r>
              <a:rPr lang="hu-HU" dirty="0"/>
              <a:t>REST API-n keresztül is elérhető</a:t>
            </a:r>
          </a:p>
          <a:p>
            <a:endParaRPr lang="hu-HU" dirty="0"/>
          </a:p>
        </p:txBody>
      </p:sp>
    </p:spTree>
    <p:extLst>
      <p:ext uri="{BB962C8B-B14F-4D97-AF65-F5344CB8AC3E}">
        <p14:creationId xmlns:p14="http://schemas.microsoft.com/office/powerpoint/2010/main" val="248583838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DocumentDB</a:t>
            </a:r>
            <a:endParaRPr lang="hu-HU" dirty="0"/>
          </a:p>
        </p:txBody>
      </p:sp>
      <p:sp>
        <p:nvSpPr>
          <p:cNvPr id="6" name="Tartalom helye 5"/>
          <p:cNvSpPr>
            <a:spLocks noGrp="1"/>
          </p:cNvSpPr>
          <p:nvPr>
            <p:ph sz="quarter" idx="10"/>
          </p:nvPr>
        </p:nvSpPr>
        <p:spPr/>
        <p:txBody>
          <a:bodyPr>
            <a:normAutofit fontScale="70000" lnSpcReduction="20000"/>
          </a:bodyPr>
          <a:lstStyle/>
          <a:p>
            <a:pPr marL="285750" indent="-285750">
              <a:lnSpc>
                <a:spcPct val="120000"/>
              </a:lnSpc>
            </a:pPr>
            <a:r>
              <a:rPr lang="hu-HU" dirty="0"/>
              <a:t>SQL szintaxis használatának lehetősége</a:t>
            </a:r>
          </a:p>
          <a:p>
            <a:pPr marL="742950" lvl="1" indent="-285750">
              <a:lnSpc>
                <a:spcPct val="120000"/>
              </a:lnSpc>
            </a:pPr>
            <a:r>
              <a:rPr lang="hu-HU" dirty="0"/>
              <a:t>A heterogén JSON dokumentumokat a hagyományos T-SQL-hez hasonló szintaxissal tudjuk </a:t>
            </a:r>
            <a:r>
              <a:rPr lang="hu-HU" dirty="0" smtClean="0"/>
              <a:t>lekérdezni</a:t>
            </a:r>
            <a:r>
              <a:rPr lang="hu-HU" dirty="0"/>
              <a:t>, nem kell megtanulni egy új, „JSON-lekérdező nyelvet”</a:t>
            </a:r>
          </a:p>
          <a:p>
            <a:pPr marL="742950" lvl="1" indent="-285750">
              <a:lnSpc>
                <a:spcPct val="120000"/>
              </a:lnSpc>
            </a:pPr>
            <a:r>
              <a:rPr lang="hu-HU" dirty="0"/>
              <a:t>A beépített indexelés támogatja a párhuzamos, zármentes műveleteket, így gyors ad-hoc lekérdezéseket írhatunk</a:t>
            </a:r>
          </a:p>
          <a:p>
            <a:pPr marL="285750" indent="-285750">
              <a:lnSpc>
                <a:spcPct val="120000"/>
              </a:lnSpc>
            </a:pPr>
            <a:r>
              <a:rPr lang="hu-HU" dirty="0"/>
              <a:t>JavaScript futtatása közvetlenül az adatbázismotorban</a:t>
            </a:r>
          </a:p>
          <a:p>
            <a:pPr marL="742950" lvl="1" indent="-285750">
              <a:lnSpc>
                <a:spcPct val="120000"/>
              </a:lnSpc>
            </a:pPr>
            <a:r>
              <a:rPr lang="hu-HU" dirty="0"/>
              <a:t>Alkalmazáslogikát, </a:t>
            </a:r>
            <a:r>
              <a:rPr lang="hu-HU" dirty="0" err="1"/>
              <a:t>triggereket</a:t>
            </a:r>
            <a:r>
              <a:rPr lang="hu-HU" dirty="0"/>
              <a:t>, tárolt eljárásokat, UDF-</a:t>
            </a:r>
            <a:r>
              <a:rPr lang="hu-HU" dirty="0" err="1"/>
              <a:t>eket</a:t>
            </a:r>
            <a:r>
              <a:rPr lang="hu-HU" dirty="0"/>
              <a:t> írhatunk JavaScriptben</a:t>
            </a:r>
          </a:p>
          <a:p>
            <a:pPr marL="742950" lvl="1" indent="-285750">
              <a:lnSpc>
                <a:spcPct val="120000"/>
              </a:lnSpc>
            </a:pPr>
            <a:r>
              <a:rPr lang="hu-HU" dirty="0"/>
              <a:t>Miért jó ez? JavaScriptben könnyű JSON-t </a:t>
            </a:r>
            <a:r>
              <a:rPr lang="hu-HU" dirty="0" err="1"/>
              <a:t>parse-olni</a:t>
            </a:r>
            <a:r>
              <a:rPr lang="hu-HU" dirty="0"/>
              <a:t> (lényegében nem is kell, hiszen a JSON egy JavaScript objektum)</a:t>
            </a:r>
          </a:p>
          <a:p>
            <a:pPr marL="742950" lvl="1" indent="-285750">
              <a:lnSpc>
                <a:spcPct val="120000"/>
              </a:lnSpc>
            </a:pPr>
            <a:r>
              <a:rPr lang="hu-HU" dirty="0"/>
              <a:t>A JavaScriptet is tudja </a:t>
            </a:r>
            <a:r>
              <a:rPr lang="hu-HU" dirty="0" err="1"/>
              <a:t>tranzakcionálisan</a:t>
            </a:r>
            <a:r>
              <a:rPr lang="hu-HU" dirty="0"/>
              <a:t> futtatni a DBMS</a:t>
            </a:r>
          </a:p>
          <a:p>
            <a:pPr marL="742950" lvl="1" indent="-285750">
              <a:lnSpc>
                <a:spcPct val="120000"/>
              </a:lnSpc>
            </a:pPr>
            <a:r>
              <a:rPr lang="hu-HU" dirty="0"/>
              <a:t>Akár DML utasításokat is beágyazhatunk a JavaScript kódba</a:t>
            </a:r>
          </a:p>
          <a:p>
            <a:pPr marL="285750" indent="-285750">
              <a:lnSpc>
                <a:spcPct val="120000"/>
              </a:lnSpc>
            </a:pPr>
            <a:r>
              <a:rPr lang="hu-HU" dirty="0"/>
              <a:t>Konzisztencia-szintek</a:t>
            </a:r>
          </a:p>
          <a:p>
            <a:pPr marL="742950" lvl="1" indent="-285750">
              <a:lnSpc>
                <a:spcPct val="120000"/>
              </a:lnSpc>
            </a:pPr>
            <a:r>
              <a:rPr lang="hu-HU" dirty="0"/>
              <a:t>A tranzakciós szintekhez hasonló koncepció</a:t>
            </a:r>
          </a:p>
          <a:p>
            <a:pPr marL="742950" lvl="1" indent="-285750">
              <a:lnSpc>
                <a:spcPct val="120000"/>
              </a:lnSpc>
            </a:pPr>
            <a:r>
              <a:rPr lang="hu-HU" dirty="0"/>
              <a:t>A konzisztencia, a látencia és az elérhetőség közötti trade-</a:t>
            </a:r>
            <a:r>
              <a:rPr lang="hu-HU" dirty="0" err="1"/>
              <a:t>off</a:t>
            </a:r>
            <a:r>
              <a:rPr lang="hu-HU" dirty="0"/>
              <a:t> megfelelő beállítására</a:t>
            </a:r>
          </a:p>
          <a:p>
            <a:pPr>
              <a:lnSpc>
                <a:spcPct val="120000"/>
              </a:lnSpc>
            </a:pPr>
            <a:endParaRPr lang="hu-HU" dirty="0"/>
          </a:p>
        </p:txBody>
      </p:sp>
    </p:spTree>
    <p:extLst>
      <p:ext uri="{BB962C8B-B14F-4D97-AF65-F5344CB8AC3E}">
        <p14:creationId xmlns:p14="http://schemas.microsoft.com/office/powerpoint/2010/main" val="18262960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hu-HU" dirty="0" err="1"/>
              <a:t>Redis</a:t>
            </a:r>
            <a:r>
              <a:rPr lang="hu-HU" dirty="0"/>
              <a:t> Cache – mire jó?</a:t>
            </a:r>
          </a:p>
        </p:txBody>
      </p:sp>
      <p:sp>
        <p:nvSpPr>
          <p:cNvPr id="6" name="Content Placeholder 5"/>
          <p:cNvSpPr>
            <a:spLocks noGrp="1"/>
          </p:cNvSpPr>
          <p:nvPr>
            <p:ph sz="quarter" idx="10"/>
          </p:nvPr>
        </p:nvSpPr>
        <p:spPr/>
        <p:txBody>
          <a:bodyPr>
            <a:normAutofit fontScale="77500" lnSpcReduction="20000"/>
          </a:bodyPr>
          <a:lstStyle/>
          <a:p>
            <a:r>
              <a:rPr lang="hu-HU" dirty="0"/>
              <a:t>Session cache</a:t>
            </a:r>
          </a:p>
          <a:p>
            <a:pPr lvl="1"/>
            <a:r>
              <a:rPr lang="hu-HU" dirty="0"/>
              <a:t>Felhasználói munkamenetek tárolására; sok egyéb megoldás létezik erre (pl.: egyszerű „session változó”, </a:t>
            </a:r>
            <a:r>
              <a:rPr lang="hu-HU" dirty="0" err="1"/>
              <a:t>Memcached</a:t>
            </a:r>
            <a:r>
              <a:rPr lang="hu-HU" dirty="0"/>
              <a:t>), de a </a:t>
            </a:r>
            <a:r>
              <a:rPr lang="hu-HU" dirty="0" err="1"/>
              <a:t>Redis</a:t>
            </a:r>
            <a:r>
              <a:rPr lang="hu-HU" dirty="0"/>
              <a:t> egyértelmű előnye, hogy </a:t>
            </a:r>
            <a:r>
              <a:rPr lang="hu-HU" dirty="0" err="1"/>
              <a:t>perzisztens</a:t>
            </a:r>
            <a:endParaRPr lang="hu-HU" dirty="0"/>
          </a:p>
          <a:p>
            <a:r>
              <a:rPr lang="hu-HU" dirty="0" err="1"/>
              <a:t>Full</a:t>
            </a:r>
            <a:r>
              <a:rPr lang="hu-HU" dirty="0"/>
              <a:t> </a:t>
            </a:r>
            <a:r>
              <a:rPr lang="hu-HU" dirty="0" err="1"/>
              <a:t>page</a:t>
            </a:r>
            <a:r>
              <a:rPr lang="hu-HU" dirty="0"/>
              <a:t> </a:t>
            </a:r>
            <a:r>
              <a:rPr lang="hu-HU" dirty="0" smtClean="0"/>
              <a:t>cache, output cache</a:t>
            </a:r>
            <a:endParaRPr lang="hu-HU" dirty="0"/>
          </a:p>
          <a:p>
            <a:pPr lvl="1"/>
            <a:r>
              <a:rPr lang="hu-HU" dirty="0"/>
              <a:t>A dinamikusan generált webes tartalmak </a:t>
            </a:r>
            <a:r>
              <a:rPr lang="hu-HU" dirty="0" err="1"/>
              <a:t>elcache-elése</a:t>
            </a:r>
            <a:r>
              <a:rPr lang="hu-HU" dirty="0"/>
              <a:t> kimenet szinten; </a:t>
            </a:r>
            <a:r>
              <a:rPr lang="hu-HU" dirty="0" err="1"/>
              <a:t>Magento</a:t>
            </a:r>
            <a:r>
              <a:rPr lang="hu-HU" dirty="0"/>
              <a:t> </a:t>
            </a:r>
            <a:r>
              <a:rPr lang="hu-HU" dirty="0" err="1"/>
              <a:t>webshopmotor</a:t>
            </a:r>
            <a:r>
              <a:rPr lang="hu-HU" dirty="0"/>
              <a:t> vagy </a:t>
            </a:r>
            <a:r>
              <a:rPr lang="hu-HU" dirty="0" err="1"/>
              <a:t>WordPress</a:t>
            </a:r>
            <a:r>
              <a:rPr lang="hu-HU" dirty="0"/>
              <a:t> </a:t>
            </a:r>
            <a:r>
              <a:rPr lang="hu-HU" dirty="0" err="1"/>
              <a:t>plugin</a:t>
            </a:r>
            <a:r>
              <a:rPr lang="hu-HU" dirty="0"/>
              <a:t> szinten támogatja a </a:t>
            </a:r>
            <a:r>
              <a:rPr lang="hu-HU" dirty="0" err="1"/>
              <a:t>Redis</a:t>
            </a:r>
            <a:r>
              <a:rPr lang="hu-HU" dirty="0"/>
              <a:t> bekötését</a:t>
            </a:r>
          </a:p>
          <a:p>
            <a:r>
              <a:rPr lang="hu-HU" dirty="0"/>
              <a:t>Üzenetsorok</a:t>
            </a:r>
          </a:p>
          <a:p>
            <a:pPr lvl="1"/>
            <a:r>
              <a:rPr lang="hu-HU" dirty="0"/>
              <a:t>A beépített adatszerkezetek (ld. később) és a hatékony memóriabeli tárolás miatt evidens választás üzenetsorok megvalósításához</a:t>
            </a:r>
          </a:p>
          <a:p>
            <a:r>
              <a:rPr lang="hu-HU" dirty="0"/>
              <a:t>Eredménytáblák megvalósítása</a:t>
            </a:r>
          </a:p>
          <a:p>
            <a:pPr lvl="1"/>
            <a:r>
              <a:rPr lang="hu-HU" dirty="0"/>
              <a:t>Beépített adatszerkezetek (</a:t>
            </a:r>
            <a:r>
              <a:rPr lang="hu-HU" dirty="0" err="1"/>
              <a:t>set</a:t>
            </a:r>
            <a:r>
              <a:rPr lang="hu-HU" dirty="0"/>
              <a:t>, </a:t>
            </a:r>
            <a:r>
              <a:rPr lang="hu-HU" dirty="0" err="1"/>
              <a:t>sorted</a:t>
            </a:r>
            <a:r>
              <a:rPr lang="hu-HU" dirty="0"/>
              <a:t> </a:t>
            </a:r>
            <a:r>
              <a:rPr lang="hu-HU" dirty="0" err="1"/>
              <a:t>set</a:t>
            </a:r>
            <a:r>
              <a:rPr lang="hu-HU" dirty="0"/>
              <a:t>) gyorsan adják az összes ilyen jellegű feladathoz a funkciókat</a:t>
            </a:r>
          </a:p>
          <a:p>
            <a:r>
              <a:rPr lang="hu-HU" dirty="0"/>
              <a:t>Üzenetküldő rendszerek</a:t>
            </a:r>
          </a:p>
          <a:p>
            <a:pPr lvl="1"/>
            <a:r>
              <a:rPr lang="hu-HU" dirty="0"/>
              <a:t>A beépített Pub/</a:t>
            </a:r>
            <a:r>
              <a:rPr lang="hu-HU" dirty="0" err="1"/>
              <a:t>Sub</a:t>
            </a:r>
            <a:r>
              <a:rPr lang="hu-HU" dirty="0"/>
              <a:t> motorral megvalósíthatóak bármilyen feliratkozást/üzenetküldést igénylő feladatok</a:t>
            </a:r>
          </a:p>
        </p:txBody>
      </p:sp>
    </p:spTree>
    <p:extLst>
      <p:ext uri="{BB962C8B-B14F-4D97-AF65-F5344CB8AC3E}">
        <p14:creationId xmlns:p14="http://schemas.microsoft.com/office/powerpoint/2010/main" val="206626585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DocumentDB</a:t>
            </a:r>
            <a:endParaRPr lang="hu-HU" dirty="0"/>
          </a:p>
        </p:txBody>
      </p:sp>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624" y="1345608"/>
            <a:ext cx="7048500" cy="5159863"/>
          </a:xfrm>
          <a:prstGeom prst="rect">
            <a:avLst/>
          </a:prstGeom>
        </p:spPr>
      </p:pic>
    </p:spTree>
    <p:extLst>
      <p:ext uri="{BB962C8B-B14F-4D97-AF65-F5344CB8AC3E}">
        <p14:creationId xmlns:p14="http://schemas.microsoft.com/office/powerpoint/2010/main" val="340824878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DocumentDB</a:t>
            </a:r>
            <a:r>
              <a:rPr lang="hu-HU" dirty="0"/>
              <a:t> – lekérdezések</a:t>
            </a:r>
          </a:p>
        </p:txBody>
      </p:sp>
      <p:sp>
        <p:nvSpPr>
          <p:cNvPr id="3" name="TextBox 10"/>
          <p:cNvSpPr txBox="1"/>
          <p:nvPr/>
        </p:nvSpPr>
        <p:spPr>
          <a:xfrm>
            <a:off x="348371" y="1381992"/>
            <a:ext cx="10496062" cy="1015663"/>
          </a:xfrm>
          <a:prstGeom prst="rect">
            <a:avLst/>
          </a:prstGeom>
          <a:noFill/>
        </p:spPr>
        <p:txBody>
          <a:bodyPr wrap="square" rtlCol="0">
            <a:spAutoFit/>
          </a:bodyPr>
          <a:lstStyle/>
          <a:p>
            <a:r>
              <a:rPr lang="hu-HU" sz="2000" dirty="0">
                <a:solidFill>
                  <a:schemeClr val="accent6">
                    <a:lumMod val="50000"/>
                  </a:schemeClr>
                </a:solidFill>
              </a:rPr>
              <a:t>Néhány példa-lekérdezés (részletek gyakorlaton):</a:t>
            </a:r>
          </a:p>
          <a:p>
            <a:pPr marL="285750" indent="-285750">
              <a:buFont typeface="Arial" panose="020B0604020202020204" pitchFamily="34" charset="0"/>
              <a:buChar char="•"/>
            </a:pPr>
            <a:endParaRPr lang="hu-HU" sz="2000" dirty="0">
              <a:solidFill>
                <a:schemeClr val="accent6">
                  <a:lumMod val="50000"/>
                </a:schemeClr>
              </a:solidFill>
            </a:endParaRPr>
          </a:p>
          <a:p>
            <a:pPr marL="1200150" lvl="2" indent="-285750">
              <a:buFont typeface="Arial" panose="020B0604020202020204" pitchFamily="34" charset="0"/>
              <a:buChar char="•"/>
            </a:pPr>
            <a:endParaRPr lang="hu-HU" sz="2000" dirty="0">
              <a:solidFill>
                <a:schemeClr val="accent6">
                  <a:lumMod val="50000"/>
                </a:schemeClr>
              </a:solidFill>
            </a:endParaRPr>
          </a:p>
        </p:txBody>
      </p:sp>
      <p:sp>
        <p:nvSpPr>
          <p:cNvPr id="4" name="Rectangle 1"/>
          <p:cNvSpPr>
            <a:spLocks noChangeArrowheads="1"/>
          </p:cNvSpPr>
          <p:nvPr/>
        </p:nvSpPr>
        <p:spPr bwMode="auto">
          <a:xfrm>
            <a:off x="572152" y="2050124"/>
            <a:ext cx="54629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SELECT * FROM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Families</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f WHERE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f.id</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AndersenFamily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p>
        </p:txBody>
      </p:sp>
      <p:sp>
        <p:nvSpPr>
          <p:cNvPr id="5" name="Rectangle 2"/>
          <p:cNvSpPr>
            <a:spLocks noChangeArrowheads="1"/>
          </p:cNvSpPr>
          <p:nvPr/>
        </p:nvSpPr>
        <p:spPr bwMode="auto">
          <a:xfrm>
            <a:off x="572152" y="3283133"/>
            <a:ext cx="884729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SELECT {"</a:t>
            </a:r>
            <a:r>
              <a:rPr kumimoji="0" lang="hu-HU" altLang="hu-HU" sz="2400" b="0" i="0" u="none" strike="noStrike" cap="none" normalizeH="0" baseline="0" dirty="0" err="1">
                <a:ln>
                  <a:noFill/>
                </a:ln>
                <a:solidFill>
                  <a:srgbClr val="FF0000"/>
                </a:solidFill>
                <a:effectLst/>
                <a:latin typeface="Segoe UI Light" panose="020B0502040204020203" pitchFamily="34" charset="0"/>
                <a:cs typeface="Segoe UI Light" panose="020B0502040204020203" pitchFamily="34" charset="0"/>
              </a:rPr>
              <a:t>Name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f.id</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r>
              <a:rPr kumimoji="0" lang="hu-HU" altLang="hu-HU" sz="2400" b="0" i="0" u="none" strike="noStrike" cap="none" normalizeH="0" baseline="0" dirty="0">
                <a:ln>
                  <a:noFill/>
                </a:ln>
                <a:solidFill>
                  <a:srgbClr val="C00000"/>
                </a:solidFill>
                <a:effectLst/>
                <a:latin typeface="Segoe UI Light" panose="020B0502040204020203" pitchFamily="34" charset="0"/>
                <a:cs typeface="Segoe UI Light" panose="020B0502040204020203" pitchFamily="34" charset="0"/>
              </a:rPr>
              <a:t>City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f.address.city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AS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Family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FROM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Families</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f </a:t>
            </a:r>
            <a:endParaRPr kumimoji="0" lang="hu-HU" altLang="hu-HU" sz="24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rPr>
              <a:t>WHERE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f.address.city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f.address.state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p>
        </p:txBody>
      </p:sp>
      <p:sp>
        <p:nvSpPr>
          <p:cNvPr id="6" name="Rectangle 4"/>
          <p:cNvSpPr>
            <a:spLocks noChangeArrowheads="1"/>
          </p:cNvSpPr>
          <p:nvPr/>
        </p:nvSpPr>
        <p:spPr bwMode="auto">
          <a:xfrm>
            <a:off x="572152" y="4662156"/>
            <a:ext cx="7967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SELECT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c.givenName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FROM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Families</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f JOIN c IN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f.children</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endParaRPr kumimoji="0" lang="hu-HU" altLang="hu-HU" sz="24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smtClean="0">
                <a:ln>
                  <a:noFill/>
                </a:ln>
                <a:solidFill>
                  <a:schemeClr val="tx1"/>
                </a:solidFill>
                <a:effectLst/>
                <a:latin typeface="Segoe UI Light" panose="020B0502040204020203" pitchFamily="34" charset="0"/>
                <a:cs typeface="Segoe UI Light" panose="020B0502040204020203" pitchFamily="34" charset="0"/>
              </a:rPr>
              <a:t>WHERE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f.id</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WakefieldFamily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ORDER BY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f.address.city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ASC </a:t>
            </a:r>
          </a:p>
        </p:txBody>
      </p:sp>
      <p:sp>
        <p:nvSpPr>
          <p:cNvPr id="7" name="Rectangle 5"/>
          <p:cNvSpPr>
            <a:spLocks noChangeArrowheads="1"/>
          </p:cNvSpPr>
          <p:nvPr/>
        </p:nvSpPr>
        <p:spPr bwMode="auto">
          <a:xfrm>
            <a:off x="572152" y="5493153"/>
            <a:ext cx="65014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givenName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Jesse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givenName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"Lisa"} ] </a:t>
            </a:r>
          </a:p>
        </p:txBody>
      </p:sp>
      <p:sp>
        <p:nvSpPr>
          <p:cNvPr id="8" name="Rectangle 6"/>
          <p:cNvSpPr>
            <a:spLocks noChangeArrowheads="1"/>
          </p:cNvSpPr>
          <p:nvPr/>
        </p:nvSpPr>
        <p:spPr bwMode="auto">
          <a:xfrm>
            <a:off x="572152" y="4018810"/>
            <a:ext cx="72465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Family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 "</a:t>
            </a:r>
            <a:r>
              <a:rPr kumimoji="0" lang="hu-HU" altLang="hu-HU" sz="2400" b="0" i="0" u="none" strike="noStrike" cap="none" normalizeH="0" baseline="0" dirty="0" err="1">
                <a:ln>
                  <a:noFill/>
                </a:ln>
                <a:solidFill>
                  <a:srgbClr val="FF0000"/>
                </a:solidFill>
                <a:effectLst/>
                <a:latin typeface="Segoe UI Light" panose="020B0502040204020203" pitchFamily="34" charset="0"/>
                <a:cs typeface="Segoe UI Light" panose="020B0502040204020203" pitchFamily="34" charset="0"/>
              </a:rPr>
              <a:t>Name</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r>
              <a:rPr kumimoji="0" lang="hu-HU" altLang="hu-HU" sz="2400" b="0" i="0" u="none" strike="noStrike" cap="none" normalizeH="0" baseline="0" dirty="0" err="1">
                <a:ln>
                  <a:noFill/>
                </a:ln>
                <a:solidFill>
                  <a:schemeClr val="tx1"/>
                </a:solidFill>
                <a:effectLst/>
                <a:latin typeface="Segoe UI Light" panose="020B0502040204020203" pitchFamily="34" charset="0"/>
                <a:cs typeface="Segoe UI Light" panose="020B0502040204020203" pitchFamily="34" charset="0"/>
              </a:rPr>
              <a:t>WakefieldFamily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a:t>
            </a:r>
            <a:r>
              <a:rPr kumimoji="0" lang="hu-HU" altLang="hu-HU" sz="2400" b="0" i="0" u="none" strike="noStrike" cap="none" normalizeH="0" baseline="0" dirty="0">
                <a:ln>
                  <a:noFill/>
                </a:ln>
                <a:solidFill>
                  <a:srgbClr val="C00000"/>
                </a:solidFill>
                <a:effectLst/>
                <a:latin typeface="Segoe UI Light" panose="020B0502040204020203" pitchFamily="34" charset="0"/>
                <a:cs typeface="Segoe UI Light" panose="020B0502040204020203" pitchFamily="34" charset="0"/>
              </a:rPr>
              <a:t>City</a:t>
            </a:r>
            <a:r>
              <a:rPr kumimoji="0" lang="hu-HU" altLang="hu-HU" sz="2400" b="0" i="0" u="none" strike="noStrike" cap="none" normalizeH="0" baseline="0" dirty="0">
                <a:ln>
                  <a:noFill/>
                </a:ln>
                <a:solidFill>
                  <a:schemeClr val="tx1"/>
                </a:solidFill>
                <a:effectLst/>
                <a:latin typeface="Segoe UI Light" panose="020B0502040204020203" pitchFamily="34" charset="0"/>
                <a:cs typeface="Segoe UI Light" panose="020B0502040204020203" pitchFamily="34" charset="0"/>
              </a:rPr>
              <a:t>": "NY" } }] </a:t>
            </a:r>
          </a:p>
        </p:txBody>
      </p:sp>
    </p:spTree>
    <p:extLst>
      <p:ext uri="{BB962C8B-B14F-4D97-AF65-F5344CB8AC3E}">
        <p14:creationId xmlns:p14="http://schemas.microsoft.com/office/powerpoint/2010/main" val="197767483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DocumentDB</a:t>
            </a:r>
            <a:r>
              <a:rPr lang="hu-HU" dirty="0"/>
              <a:t> – Konzisztencia szintek</a:t>
            </a:r>
          </a:p>
        </p:txBody>
      </p:sp>
      <p:sp>
        <p:nvSpPr>
          <p:cNvPr id="3" name="Tartalom helye 2"/>
          <p:cNvSpPr>
            <a:spLocks noGrp="1"/>
          </p:cNvSpPr>
          <p:nvPr>
            <p:ph sz="quarter" idx="10"/>
          </p:nvPr>
        </p:nvSpPr>
        <p:spPr/>
        <p:txBody>
          <a:bodyPr>
            <a:normAutofit fontScale="62500" lnSpcReduction="20000"/>
          </a:bodyPr>
          <a:lstStyle/>
          <a:p>
            <a:pPr marL="285750" indent="-285750">
              <a:lnSpc>
                <a:spcPct val="120000"/>
              </a:lnSpc>
            </a:pPr>
            <a:r>
              <a:rPr lang="hu-HU" dirty="0"/>
              <a:t>Adatbázis-szintű konzisztencia-szintek</a:t>
            </a:r>
          </a:p>
          <a:p>
            <a:pPr marL="742950" lvl="1" indent="-285750">
              <a:lnSpc>
                <a:spcPct val="120000"/>
              </a:lnSpc>
            </a:pPr>
            <a:r>
              <a:rPr lang="hu-HU" dirty="0"/>
              <a:t>Ezek minden dokumentumgyűjteményre érvényesek lesznek az adatbázisban alapértelmezett esetben, de egyes olvasási műveleteknél vagy lekérdezéseknél lehet rajtuk </a:t>
            </a:r>
            <a:r>
              <a:rPr lang="hu-HU" dirty="0" smtClean="0"/>
              <a:t>lazítani</a:t>
            </a:r>
          </a:p>
          <a:p>
            <a:pPr marL="506404" indent="-285750">
              <a:lnSpc>
                <a:spcPct val="120000"/>
              </a:lnSpc>
            </a:pPr>
            <a:endParaRPr lang="hu-HU" dirty="0"/>
          </a:p>
          <a:p>
            <a:pPr marL="506404" indent="-285750">
              <a:lnSpc>
                <a:spcPct val="120000"/>
              </a:lnSpc>
            </a:pPr>
            <a:r>
              <a:rPr lang="hu-HU" dirty="0"/>
              <a:t>Strong:Egy írási művelet eredménye csak akkor látható, miután a replikák határozatképes többsége visszajelzett, hogy sikerült tartósan menteni (</a:t>
            </a:r>
            <a:r>
              <a:rPr lang="hu-HU" dirty="0" err="1"/>
              <a:t>durable</a:t>
            </a:r>
            <a:r>
              <a:rPr lang="hu-HU" dirty="0"/>
              <a:t> </a:t>
            </a:r>
            <a:r>
              <a:rPr lang="hu-HU" dirty="0" err="1"/>
              <a:t>commit</a:t>
            </a:r>
            <a:endParaRPr lang="hu-HU" dirty="0" smtClean="0"/>
          </a:p>
          <a:p>
            <a:pPr marL="506404" indent="-285750">
              <a:lnSpc>
                <a:spcPct val="120000"/>
              </a:lnSpc>
            </a:pPr>
            <a:r>
              <a:rPr lang="hu-HU" dirty="0" err="1" smtClean="0"/>
              <a:t>Bounded</a:t>
            </a:r>
            <a:r>
              <a:rPr lang="hu-HU" dirty="0" smtClean="0"/>
              <a:t> </a:t>
            </a:r>
            <a:r>
              <a:rPr lang="hu-HU" dirty="0" err="1" smtClean="0"/>
              <a:t>staleness</a:t>
            </a:r>
            <a:r>
              <a:rPr lang="hu-HU" dirty="0" smtClean="0"/>
              <a:t>: </a:t>
            </a:r>
            <a:r>
              <a:rPr lang="hu-HU" dirty="0"/>
              <a:t>Az írások terjedésének sorrendjét garantálja, de lehet, hogy az olvasások le vannak maradva </a:t>
            </a:r>
            <a:endParaRPr lang="hu-HU" dirty="0" smtClean="0"/>
          </a:p>
          <a:p>
            <a:pPr marL="506404" indent="-285750">
              <a:lnSpc>
                <a:spcPct val="120000"/>
              </a:lnSpc>
            </a:pPr>
            <a:r>
              <a:rPr lang="hu-HU" dirty="0" smtClean="0"/>
              <a:t>Session: Monoton írási, olvasási sorrend.</a:t>
            </a:r>
          </a:p>
          <a:p>
            <a:pPr marL="506404" indent="-285750">
              <a:lnSpc>
                <a:spcPct val="120000"/>
              </a:lnSpc>
            </a:pPr>
            <a:r>
              <a:rPr lang="hu-HU" dirty="0" err="1" smtClean="0"/>
              <a:t>Eventual</a:t>
            </a:r>
            <a:r>
              <a:rPr lang="hu-HU" dirty="0" smtClean="0"/>
              <a:t>: A replikák „előbb-utóbb” konvergálnak az eredetihez, de addig is </a:t>
            </a:r>
            <a:r>
              <a:rPr lang="hu-HU" dirty="0" err="1" smtClean="0"/>
              <a:t>olvashatüak</a:t>
            </a:r>
            <a:endParaRPr lang="hu-HU" dirty="0"/>
          </a:p>
        </p:txBody>
      </p:sp>
    </p:spTree>
    <p:extLst>
      <p:ext uri="{BB962C8B-B14F-4D97-AF65-F5344CB8AC3E}">
        <p14:creationId xmlns:p14="http://schemas.microsoft.com/office/powerpoint/2010/main" val="111441697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DocumentDB</a:t>
            </a:r>
            <a:r>
              <a:rPr lang="hu-HU" dirty="0"/>
              <a:t> – Konzisztencia szintek</a:t>
            </a:r>
          </a:p>
        </p:txBody>
      </p:sp>
      <p:sp>
        <p:nvSpPr>
          <p:cNvPr id="3" name="Tartalom helye 2"/>
          <p:cNvSpPr>
            <a:spLocks noGrp="1"/>
          </p:cNvSpPr>
          <p:nvPr>
            <p:ph sz="quarter" idx="10"/>
          </p:nvPr>
        </p:nvSpPr>
        <p:spPr/>
        <p:txBody>
          <a:bodyPr/>
          <a:lstStyle/>
          <a:p>
            <a:pPr marL="285750" indent="-285750"/>
            <a:r>
              <a:rPr lang="hu-HU" dirty="0"/>
              <a:t>Lekérdezés-szintű konzisztencia-szintek</a:t>
            </a:r>
          </a:p>
          <a:p>
            <a:pPr marL="742950" lvl="1" indent="-285750"/>
            <a:r>
              <a:rPr lang="hu-HU" dirty="0"/>
              <a:t>Alapvetően minden felhasználó által definiált erőforrásnak ugyanaz a konzisztenciája, mint az adatbázisnak. </a:t>
            </a:r>
          </a:p>
          <a:p>
            <a:pPr marL="742950" lvl="1" indent="-285750"/>
            <a:r>
              <a:rPr lang="hu-HU" dirty="0"/>
              <a:t>A gyűjtemények </a:t>
            </a:r>
            <a:r>
              <a:rPr lang="hu-HU" dirty="0" smtClean="0"/>
              <a:t>indexei frissülnek minden </a:t>
            </a:r>
            <a:r>
              <a:rPr lang="hu-HU" dirty="0"/>
              <a:t>dokumentum beszúrásánál, cseréjénél vagy törlésénél </a:t>
            </a:r>
            <a:endParaRPr lang="hu-HU" dirty="0" smtClean="0"/>
          </a:p>
          <a:p>
            <a:pPr marL="742950" lvl="1" indent="-285750"/>
            <a:r>
              <a:rPr lang="hu-HU" dirty="0" smtClean="0"/>
              <a:t>Alapvetően </a:t>
            </a:r>
            <a:r>
              <a:rPr lang="hu-HU" dirty="0"/>
              <a:t>írásra optimalizált a </a:t>
            </a:r>
            <a:r>
              <a:rPr lang="hu-HU" dirty="0" err="1"/>
              <a:t>DocumentDB</a:t>
            </a:r>
            <a:r>
              <a:rPr lang="hu-HU" dirty="0"/>
              <a:t>, de szükség esetén az indexek frissítése konfigurálható úgy, hogy lustán történjen meg.</a:t>
            </a:r>
          </a:p>
          <a:p>
            <a:pPr marL="742950" lvl="1" indent="-285750"/>
            <a:r>
              <a:rPr lang="hu-HU" dirty="0"/>
              <a:t>Az indexek lusta frissítése tovább növeli az írások hatékonyságát.</a:t>
            </a:r>
          </a:p>
          <a:p>
            <a:endParaRPr lang="hu-HU" dirty="0"/>
          </a:p>
        </p:txBody>
      </p:sp>
    </p:spTree>
    <p:extLst>
      <p:ext uri="{BB962C8B-B14F-4D97-AF65-F5344CB8AC3E}">
        <p14:creationId xmlns:p14="http://schemas.microsoft.com/office/powerpoint/2010/main" val="314956887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DocumentDB</a:t>
            </a:r>
            <a:r>
              <a:rPr lang="hu-HU" dirty="0"/>
              <a:t> – Szerveroldali programozás</a:t>
            </a:r>
          </a:p>
        </p:txBody>
      </p:sp>
      <p:sp>
        <p:nvSpPr>
          <p:cNvPr id="6" name="Tartalom helye 5"/>
          <p:cNvSpPr>
            <a:spLocks noGrp="1"/>
          </p:cNvSpPr>
          <p:nvPr>
            <p:ph sz="quarter" idx="10"/>
          </p:nvPr>
        </p:nvSpPr>
        <p:spPr/>
        <p:txBody>
          <a:bodyPr>
            <a:normAutofit fontScale="55000" lnSpcReduction="20000"/>
          </a:bodyPr>
          <a:lstStyle/>
          <a:p>
            <a:pPr marL="0" indent="0">
              <a:lnSpc>
                <a:spcPct val="120000"/>
              </a:lnSpc>
              <a:buNone/>
            </a:pPr>
            <a:r>
              <a:rPr lang="hu-HU" dirty="0"/>
              <a:t>Alapkoncepció: „JavaScript, mint modern T-SQL”</a:t>
            </a:r>
          </a:p>
          <a:p>
            <a:pPr marL="506404" indent="-285750">
              <a:lnSpc>
                <a:spcPct val="120000"/>
              </a:lnSpc>
            </a:pPr>
            <a:r>
              <a:rPr lang="hu-HU" dirty="0"/>
              <a:t>Procedurális logika: A JS egy magasszintű programozási nyelv, az üzleti logikát ismerős API-t használva lehet megírni.</a:t>
            </a:r>
          </a:p>
          <a:p>
            <a:pPr marL="506404" indent="-285750">
              <a:lnSpc>
                <a:spcPct val="120000"/>
              </a:lnSpc>
            </a:pPr>
            <a:r>
              <a:rPr lang="hu-HU" dirty="0"/>
              <a:t>Atomi tranzakciók: A </a:t>
            </a:r>
            <a:r>
              <a:rPr lang="hu-HU" dirty="0" err="1"/>
              <a:t>DocumentDB</a:t>
            </a:r>
            <a:r>
              <a:rPr lang="hu-HU" dirty="0"/>
              <a:t> garantálja, hogy egy tárolt eljárásban vagy </a:t>
            </a:r>
            <a:r>
              <a:rPr lang="hu-HU" dirty="0" err="1"/>
              <a:t>triggerben</a:t>
            </a:r>
            <a:r>
              <a:rPr lang="hu-HU" dirty="0"/>
              <a:t> minden adatbázisművelet atomi. Így könnyen lehet kombinálni kapcsolódó műveleteket egy batch-be.</a:t>
            </a:r>
          </a:p>
          <a:p>
            <a:pPr marL="506404" indent="-285750">
              <a:lnSpc>
                <a:spcPct val="120000"/>
              </a:lnSpc>
            </a:pPr>
            <a:r>
              <a:rPr lang="hu-HU" dirty="0"/>
              <a:t>Teljesítmény: Mivel a JSON típusai és struktúrái bele vannak építve a JavaScriptbe és ez a tárolási típus is a </a:t>
            </a:r>
            <a:r>
              <a:rPr lang="hu-HU" dirty="0" err="1"/>
              <a:t>DocumentDB-ben</a:t>
            </a:r>
            <a:r>
              <a:rPr lang="hu-HU" dirty="0"/>
              <a:t>, ezért sok </a:t>
            </a:r>
            <a:r>
              <a:rPr lang="hu-HU" dirty="0" err="1"/>
              <a:t>optimalizációs</a:t>
            </a:r>
            <a:r>
              <a:rPr lang="hu-HU" dirty="0"/>
              <a:t> lehetőség könnyen adódik.</a:t>
            </a:r>
          </a:p>
          <a:p>
            <a:pPr marL="506404" indent="-285750">
              <a:lnSpc>
                <a:spcPct val="120000"/>
              </a:lnSpc>
            </a:pPr>
            <a:r>
              <a:rPr lang="hu-HU" dirty="0"/>
              <a:t>Előfordítás: A </a:t>
            </a:r>
            <a:r>
              <a:rPr lang="hu-HU" dirty="0" err="1"/>
              <a:t>JavaSciptet</a:t>
            </a:r>
            <a:r>
              <a:rPr lang="hu-HU" dirty="0"/>
              <a:t> előre lefordítja a </a:t>
            </a:r>
            <a:r>
              <a:rPr lang="hu-HU" dirty="0" err="1"/>
              <a:t>DocumentDB</a:t>
            </a:r>
            <a:r>
              <a:rPr lang="hu-HU" dirty="0"/>
              <a:t>, így nincs fordítási költség futás közben.</a:t>
            </a:r>
          </a:p>
          <a:p>
            <a:pPr marL="506404" indent="-285750">
              <a:lnSpc>
                <a:spcPct val="120000"/>
              </a:lnSpc>
            </a:pPr>
            <a:r>
              <a:rPr lang="hu-HU" dirty="0"/>
              <a:t>Egységbe zárás: A tárolt eljárások összefogják az üzleti logikát.</a:t>
            </a:r>
          </a:p>
          <a:p>
            <a:pPr marL="988503" lvl="1" indent="-285750">
              <a:lnSpc>
                <a:spcPct val="120000"/>
              </a:lnSpc>
            </a:pPr>
            <a:r>
              <a:rPr lang="hu-HU" dirty="0"/>
              <a:t>Ez egy absztrakciós szintet is ad az adatok fölé</a:t>
            </a:r>
          </a:p>
        </p:txBody>
      </p:sp>
    </p:spTree>
    <p:extLst>
      <p:ext uri="{BB962C8B-B14F-4D97-AF65-F5344CB8AC3E}">
        <p14:creationId xmlns:p14="http://schemas.microsoft.com/office/powerpoint/2010/main" val="3069993433"/>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hu-HU" dirty="0" err="1"/>
              <a:t>Azure</a:t>
            </a:r>
            <a:r>
              <a:rPr lang="hu-HU" dirty="0"/>
              <a:t> </a:t>
            </a:r>
            <a:r>
              <a:rPr lang="hu-HU" dirty="0" err="1"/>
              <a:t>Search</a:t>
            </a:r>
            <a:endParaRPr lang="hu-HU" dirty="0"/>
          </a:p>
        </p:txBody>
      </p:sp>
    </p:spTree>
    <p:extLst>
      <p:ext uri="{BB962C8B-B14F-4D97-AF65-F5344CB8AC3E}">
        <p14:creationId xmlns:p14="http://schemas.microsoft.com/office/powerpoint/2010/main" val="406085503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u-HU" dirty="0"/>
              <a:t>Keresés </a:t>
            </a:r>
          </a:p>
        </p:txBody>
      </p:sp>
      <p:sp>
        <p:nvSpPr>
          <p:cNvPr id="4" name="Content Placeholder 3"/>
          <p:cNvSpPr>
            <a:spLocks noGrp="1"/>
          </p:cNvSpPr>
          <p:nvPr>
            <p:ph sz="quarter" idx="10"/>
          </p:nvPr>
        </p:nvSpPr>
        <p:spPr/>
        <p:txBody>
          <a:bodyPr>
            <a:normAutofit fontScale="70000" lnSpcReduction="20000"/>
          </a:bodyPr>
          <a:lstStyle/>
          <a:p>
            <a:r>
              <a:rPr lang="hu-HU" dirty="0"/>
              <a:t>Mindenki várja, hogy lehessen keresni az alkalmazásban</a:t>
            </a:r>
          </a:p>
          <a:p>
            <a:r>
              <a:rPr lang="hu-HU" dirty="0"/>
              <a:t>SELECT * FROM Products WHERE </a:t>
            </a:r>
            <a:r>
              <a:rPr lang="hu-HU" dirty="0" err="1"/>
              <a:t>Name</a:t>
            </a:r>
            <a:r>
              <a:rPr lang="hu-HU" dirty="0"/>
              <a:t> </a:t>
            </a:r>
            <a:r>
              <a:rPr lang="hu-HU" dirty="0" err="1"/>
              <a:t>Like</a:t>
            </a:r>
            <a:r>
              <a:rPr lang="hu-HU" dirty="0"/>
              <a:t> %’</a:t>
            </a:r>
            <a:r>
              <a:rPr lang="hu-HU" dirty="0" err="1"/>
              <a:t>fénykard</a:t>
            </a:r>
            <a:r>
              <a:rPr lang="hu-HU" dirty="0" smtClean="0"/>
              <a:t>’%</a:t>
            </a:r>
          </a:p>
          <a:p>
            <a:r>
              <a:rPr lang="hu-HU" dirty="0" smtClean="0"/>
              <a:t>Mi van, ha több mezőben is szeretnék keresni? Vagy ezek tetszőleges kombinációjában?</a:t>
            </a:r>
            <a:endParaRPr lang="hu-HU" dirty="0"/>
          </a:p>
          <a:p>
            <a:endParaRPr lang="hu-HU" dirty="0"/>
          </a:p>
          <a:p>
            <a:r>
              <a:rPr lang="hu-HU" dirty="0"/>
              <a:t>Mi történik, ha elírja a felhasználó? </a:t>
            </a:r>
          </a:p>
          <a:p>
            <a:r>
              <a:rPr lang="hu-HU" dirty="0"/>
              <a:t>Miért tudja elírni? Miért nem kapott javaslatokat?</a:t>
            </a:r>
          </a:p>
          <a:p>
            <a:r>
              <a:rPr lang="hu-HU" dirty="0"/>
              <a:t>Mi van, ha valahol ‚lézerkard’</a:t>
            </a:r>
            <a:r>
              <a:rPr lang="hu-HU" dirty="0" err="1"/>
              <a:t>-ként</a:t>
            </a:r>
            <a:r>
              <a:rPr lang="hu-HU" dirty="0"/>
              <a:t> szerepel?</a:t>
            </a:r>
          </a:p>
          <a:p>
            <a:r>
              <a:rPr lang="hu-HU" dirty="0"/>
              <a:t>Mi van, ha többnyelvű az alkalmazásom?</a:t>
            </a:r>
          </a:p>
          <a:p>
            <a:pPr marL="0" indent="0">
              <a:buNone/>
            </a:pPr>
            <a:endParaRPr lang="hu-HU" dirty="0"/>
          </a:p>
          <a:p>
            <a:r>
              <a:rPr lang="hu-HU" dirty="0"/>
              <a:t>Milyen sorrendben adjam vissza a találatokat?</a:t>
            </a:r>
          </a:p>
          <a:p>
            <a:r>
              <a:rPr lang="hu-HU" dirty="0"/>
              <a:t>Elég gyors? Milyen indexeket hozzak létre? Alkalmazzak valamilyen </a:t>
            </a:r>
            <a:r>
              <a:rPr lang="hu-HU" dirty="0" err="1"/>
              <a:t>sharding</a:t>
            </a:r>
            <a:r>
              <a:rPr lang="hu-HU" dirty="0"/>
              <a:t> megoldást? Tegyem át </a:t>
            </a:r>
            <a:r>
              <a:rPr lang="hu-HU" dirty="0" err="1"/>
              <a:t>DocumentDB</a:t>
            </a:r>
            <a:r>
              <a:rPr lang="hu-HU" dirty="0"/>
              <a:t>-be</a:t>
            </a:r>
            <a:r>
              <a:rPr lang="hu-HU" dirty="0" smtClean="0"/>
              <a:t>?</a:t>
            </a:r>
            <a:endParaRPr lang="hu-HU" dirty="0"/>
          </a:p>
        </p:txBody>
      </p:sp>
    </p:spTree>
    <p:extLst>
      <p:ext uri="{BB962C8B-B14F-4D97-AF65-F5344CB8AC3E}">
        <p14:creationId xmlns:p14="http://schemas.microsoft.com/office/powerpoint/2010/main" val="271495687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smtClean="0"/>
              <a:t>Azure </a:t>
            </a:r>
            <a:r>
              <a:rPr lang="hu-HU" dirty="0" err="1" smtClean="0"/>
              <a:t>Search</a:t>
            </a:r>
            <a:r>
              <a:rPr lang="hu-HU" dirty="0" smtClean="0"/>
              <a:t> szolgáltatások</a:t>
            </a:r>
            <a:endParaRPr lang="hu-HU" dirty="0"/>
          </a:p>
        </p:txBody>
      </p:sp>
      <p:sp>
        <p:nvSpPr>
          <p:cNvPr id="6" name="Tartalom helye 5"/>
          <p:cNvSpPr>
            <a:spLocks noGrp="1"/>
          </p:cNvSpPr>
          <p:nvPr>
            <p:ph sz="quarter" idx="10"/>
          </p:nvPr>
        </p:nvSpPr>
        <p:spPr/>
        <p:txBody>
          <a:bodyPr/>
          <a:lstStyle/>
          <a:p>
            <a:r>
              <a:rPr lang="hu-HU" dirty="0" smtClean="0"/>
              <a:t>Több (akár minden) mezőben történő keresés </a:t>
            </a:r>
          </a:p>
          <a:p>
            <a:pPr lvl="1"/>
            <a:r>
              <a:rPr lang="hu-HU" dirty="0" smtClean="0"/>
              <a:t>(</a:t>
            </a:r>
            <a:r>
              <a:rPr lang="hu-HU" dirty="0"/>
              <a:t>név, leírás, ár, kommentek, ...)</a:t>
            </a:r>
          </a:p>
          <a:p>
            <a:r>
              <a:rPr lang="hu-HU" dirty="0" smtClean="0"/>
              <a:t>Tipikus elírások kezelése</a:t>
            </a:r>
            <a:endParaRPr lang="hu-HU" dirty="0"/>
          </a:p>
          <a:p>
            <a:r>
              <a:rPr lang="hu-HU" dirty="0" smtClean="0"/>
              <a:t>Keresési </a:t>
            </a:r>
            <a:r>
              <a:rPr lang="hu-HU" dirty="0"/>
              <a:t>javaslatok</a:t>
            </a:r>
          </a:p>
          <a:p>
            <a:r>
              <a:rPr lang="hu-HU" dirty="0" smtClean="0"/>
              <a:t>Találatok </a:t>
            </a:r>
            <a:r>
              <a:rPr lang="hu-HU" dirty="0"/>
              <a:t>előnézete</a:t>
            </a:r>
          </a:p>
          <a:p>
            <a:r>
              <a:rPr lang="hu-HU" dirty="0" smtClean="0"/>
              <a:t>Találatok rangsorolása</a:t>
            </a:r>
            <a:endParaRPr lang="hu-HU" dirty="0"/>
          </a:p>
        </p:txBody>
      </p:sp>
    </p:spTree>
    <p:extLst>
      <p:ext uri="{BB962C8B-B14F-4D97-AF65-F5344CB8AC3E}">
        <p14:creationId xmlns:p14="http://schemas.microsoft.com/office/powerpoint/2010/main" val="21459939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171423" y="413716"/>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9" name="Picture 8"/>
          <p:cNvPicPr>
            <a:picLocks noChangeAspect="1"/>
          </p:cNvPicPr>
          <p:nvPr/>
        </p:nvPicPr>
        <p:blipFill>
          <a:blip r:embed="rId3"/>
          <a:stretch>
            <a:fillRect/>
          </a:stretch>
        </p:blipFill>
        <p:spPr>
          <a:xfrm>
            <a:off x="2254308" y="502561"/>
            <a:ext cx="7573716" cy="5796713"/>
          </a:xfrm>
          <a:prstGeom prst="rect">
            <a:avLst/>
          </a:prstGeom>
        </p:spPr>
      </p:pic>
    </p:spTree>
    <p:extLst>
      <p:ext uri="{BB962C8B-B14F-4D97-AF65-F5344CB8AC3E}">
        <p14:creationId xmlns:p14="http://schemas.microsoft.com/office/powerpoint/2010/main" val="393011675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65946" y="414382"/>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6" name="Picture 5"/>
          <p:cNvPicPr>
            <a:picLocks noChangeAspect="1"/>
          </p:cNvPicPr>
          <p:nvPr/>
        </p:nvPicPr>
        <p:blipFill>
          <a:blip r:embed="rId3"/>
          <a:stretch>
            <a:fillRect/>
          </a:stretch>
        </p:blipFill>
        <p:spPr>
          <a:xfrm>
            <a:off x="2227224" y="495654"/>
            <a:ext cx="7573716" cy="5796713"/>
          </a:xfrm>
          <a:prstGeom prst="rect">
            <a:avLst/>
          </a:prstGeom>
        </p:spPr>
      </p:pic>
      <p:pic>
        <p:nvPicPr>
          <p:cNvPr id="2" name="Picture 1"/>
          <p:cNvPicPr>
            <a:picLocks noChangeAspect="1"/>
          </p:cNvPicPr>
          <p:nvPr/>
        </p:nvPicPr>
        <p:blipFill>
          <a:blip r:embed="rId4"/>
          <a:stretch>
            <a:fillRect/>
          </a:stretch>
        </p:blipFill>
        <p:spPr>
          <a:xfrm>
            <a:off x="2227224" y="495654"/>
            <a:ext cx="7573716" cy="5848525"/>
          </a:xfrm>
          <a:prstGeom prst="rect">
            <a:avLst/>
          </a:prstGeom>
        </p:spPr>
      </p:pic>
      <p:sp>
        <p:nvSpPr>
          <p:cNvPr id="5" name="Line Callout 2 4"/>
          <p:cNvSpPr/>
          <p:nvPr/>
        </p:nvSpPr>
        <p:spPr>
          <a:xfrm>
            <a:off x="4135120" y="1506391"/>
            <a:ext cx="2384497" cy="417953"/>
          </a:xfrm>
          <a:prstGeom prst="borderCallout2">
            <a:avLst>
              <a:gd name="adj1" fmla="val 15972"/>
              <a:gd name="adj2" fmla="val 100649"/>
              <a:gd name="adj3" fmla="val 13194"/>
              <a:gd name="adj4" fmla="val 109680"/>
              <a:gd name="adj5" fmla="val -73611"/>
              <a:gd name="adj6" fmla="val 122795"/>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Keresési javaslatok</a:t>
            </a:r>
            <a:endParaRPr lang="en-US" sz="2133"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613268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hu-HU" dirty="0" err="1" smtClean="0"/>
              <a:t>Full-page</a:t>
            </a:r>
            <a:r>
              <a:rPr lang="hu-HU" dirty="0" smtClean="0"/>
              <a:t> cache/output cache</a:t>
            </a:r>
            <a:endParaRPr lang="hu-HU" dirty="0"/>
          </a:p>
        </p:txBody>
      </p:sp>
      <p:pic>
        <p:nvPicPr>
          <p:cNvPr id="6" name="Picture 5"/>
          <p:cNvPicPr>
            <a:picLocks noChangeAspect="1"/>
          </p:cNvPicPr>
          <p:nvPr/>
        </p:nvPicPr>
        <p:blipFill>
          <a:blip r:embed="rId3"/>
          <a:stretch>
            <a:fillRect/>
          </a:stretch>
        </p:blipFill>
        <p:spPr>
          <a:xfrm>
            <a:off x="975360" y="1189176"/>
            <a:ext cx="11372380" cy="6830767"/>
          </a:xfrm>
          <a:prstGeom prst="rect">
            <a:avLst/>
          </a:prstGeom>
        </p:spPr>
      </p:pic>
    </p:spTree>
    <p:extLst>
      <p:ext uri="{BB962C8B-B14F-4D97-AF65-F5344CB8AC3E}">
        <p14:creationId xmlns:p14="http://schemas.microsoft.com/office/powerpoint/2010/main" val="225681076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65386" y="425749"/>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46657" y="526678"/>
            <a:ext cx="7523138" cy="5836391"/>
          </a:xfrm>
          <a:prstGeom prst="rect">
            <a:avLst/>
          </a:prstGeom>
        </p:spPr>
      </p:pic>
      <p:pic>
        <p:nvPicPr>
          <p:cNvPr id="2" name="Picture 1"/>
          <p:cNvPicPr>
            <a:picLocks noChangeAspect="1"/>
          </p:cNvPicPr>
          <p:nvPr/>
        </p:nvPicPr>
        <p:blipFill>
          <a:blip r:embed="rId4"/>
          <a:stretch>
            <a:fillRect/>
          </a:stretch>
        </p:blipFill>
        <p:spPr>
          <a:xfrm>
            <a:off x="5888923" y="2861388"/>
            <a:ext cx="1210622" cy="137165"/>
          </a:xfrm>
          <a:prstGeom prst="rect">
            <a:avLst/>
          </a:prstGeom>
        </p:spPr>
      </p:pic>
    </p:spTree>
    <p:extLst>
      <p:ext uri="{BB962C8B-B14F-4D97-AF65-F5344CB8AC3E}">
        <p14:creationId xmlns:p14="http://schemas.microsoft.com/office/powerpoint/2010/main" val="68322214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62065" y="500451"/>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43336" y="601380"/>
            <a:ext cx="7523138" cy="5836391"/>
          </a:xfrm>
          <a:prstGeom prst="rect">
            <a:avLst/>
          </a:prstGeom>
        </p:spPr>
      </p:pic>
      <p:sp>
        <p:nvSpPr>
          <p:cNvPr id="4" name="Line Callout 2 3"/>
          <p:cNvSpPr/>
          <p:nvPr/>
        </p:nvSpPr>
        <p:spPr>
          <a:xfrm>
            <a:off x="4611732" y="2962413"/>
            <a:ext cx="1938833" cy="417953"/>
          </a:xfrm>
          <a:prstGeom prst="borderCallout2">
            <a:avLst>
              <a:gd name="adj1" fmla="val 18750"/>
              <a:gd name="adj2" fmla="val -8333"/>
              <a:gd name="adj3" fmla="val 18750"/>
              <a:gd name="adj4" fmla="val -16667"/>
              <a:gd name="adj5" fmla="val 154167"/>
              <a:gd name="adj6" fmla="val -77206"/>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1"/>
                </a:solidFill>
              </a:rPr>
              <a:t>Spelling Mistakes</a:t>
            </a:r>
          </a:p>
        </p:txBody>
      </p:sp>
      <p:sp>
        <p:nvSpPr>
          <p:cNvPr id="6" name="Line Callout 2 5"/>
          <p:cNvSpPr/>
          <p:nvPr/>
        </p:nvSpPr>
        <p:spPr>
          <a:xfrm>
            <a:off x="4611732" y="2962413"/>
            <a:ext cx="1938833" cy="417953"/>
          </a:xfrm>
          <a:prstGeom prst="borderCallout2">
            <a:avLst>
              <a:gd name="adj1" fmla="val 18750"/>
              <a:gd name="adj2" fmla="val -8333"/>
              <a:gd name="adj3" fmla="val 18750"/>
              <a:gd name="adj4" fmla="val -16667"/>
              <a:gd name="adj5" fmla="val 362500"/>
              <a:gd name="adj6" fmla="val -69422"/>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a:solidFill>
                  <a:schemeClr val="bg1"/>
                </a:solidFill>
              </a:rPr>
              <a:t>Facets</a:t>
            </a:r>
          </a:p>
        </p:txBody>
      </p:sp>
      <p:pic>
        <p:nvPicPr>
          <p:cNvPr id="8" name="Picture 7"/>
          <p:cNvPicPr>
            <a:picLocks noChangeAspect="1"/>
          </p:cNvPicPr>
          <p:nvPr/>
        </p:nvPicPr>
        <p:blipFill>
          <a:blip r:embed="rId4"/>
          <a:stretch>
            <a:fillRect/>
          </a:stretch>
        </p:blipFill>
        <p:spPr>
          <a:xfrm>
            <a:off x="5885602" y="2936090"/>
            <a:ext cx="1210622" cy="137165"/>
          </a:xfrm>
          <a:prstGeom prst="rect">
            <a:avLst/>
          </a:prstGeom>
        </p:spPr>
      </p:pic>
      <p:sp>
        <p:nvSpPr>
          <p:cNvPr id="7" name="Line Callout 2 6"/>
          <p:cNvSpPr/>
          <p:nvPr/>
        </p:nvSpPr>
        <p:spPr>
          <a:xfrm>
            <a:off x="4611731" y="2962412"/>
            <a:ext cx="1938833" cy="417953"/>
          </a:xfrm>
          <a:prstGeom prst="borderCallout2">
            <a:avLst>
              <a:gd name="adj1" fmla="val 18750"/>
              <a:gd name="adj2" fmla="val -8333"/>
              <a:gd name="adj3" fmla="val 18750"/>
              <a:gd name="adj4" fmla="val -16667"/>
              <a:gd name="adj5" fmla="val 648611"/>
              <a:gd name="adj6" fmla="val -76607"/>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Kategóriák</a:t>
            </a:r>
            <a:endParaRPr lang="en-US" sz="2133"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4969126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0303" y="500451"/>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51574" y="601380"/>
            <a:ext cx="7523138" cy="5836391"/>
          </a:xfrm>
          <a:prstGeom prst="rect">
            <a:avLst/>
          </a:prstGeom>
        </p:spPr>
      </p:pic>
      <p:sp>
        <p:nvSpPr>
          <p:cNvPr id="7" name="Line Callout 2 6"/>
          <p:cNvSpPr/>
          <p:nvPr/>
        </p:nvSpPr>
        <p:spPr>
          <a:xfrm>
            <a:off x="5751924" y="4790954"/>
            <a:ext cx="3249836" cy="417953"/>
          </a:xfrm>
          <a:prstGeom prst="borderCallout2">
            <a:avLst>
              <a:gd name="adj1" fmla="val 18750"/>
              <a:gd name="adj2" fmla="val -8333"/>
              <a:gd name="adj3" fmla="val 18750"/>
              <a:gd name="adj4" fmla="val -16667"/>
              <a:gd name="adj5" fmla="val -76389"/>
              <a:gd name="adj6" fmla="val -59242"/>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Keresési találatok kijelzése</a:t>
            </a:r>
            <a:endParaRPr lang="en-US" sz="2133" b="1" dirty="0">
              <a:solidFill>
                <a:schemeClr val="bg1"/>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4"/>
          <a:stretch>
            <a:fillRect/>
          </a:stretch>
        </p:blipFill>
        <p:spPr>
          <a:xfrm>
            <a:off x="5893840" y="2936090"/>
            <a:ext cx="1210622" cy="137165"/>
          </a:xfrm>
          <a:prstGeom prst="rect">
            <a:avLst/>
          </a:prstGeom>
        </p:spPr>
      </p:pic>
    </p:spTree>
    <p:extLst>
      <p:ext uri="{BB962C8B-B14F-4D97-AF65-F5344CB8AC3E}">
        <p14:creationId xmlns:p14="http://schemas.microsoft.com/office/powerpoint/2010/main" val="170306459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0303" y="507382"/>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51574" y="608311"/>
            <a:ext cx="7523138" cy="5836391"/>
          </a:xfrm>
          <a:prstGeom prst="rect">
            <a:avLst/>
          </a:prstGeom>
        </p:spPr>
      </p:pic>
      <p:sp>
        <p:nvSpPr>
          <p:cNvPr id="7" name="Line Callout 2 6"/>
          <p:cNvSpPr/>
          <p:nvPr/>
        </p:nvSpPr>
        <p:spPr>
          <a:xfrm>
            <a:off x="5204508" y="2148194"/>
            <a:ext cx="2250424" cy="417953"/>
          </a:xfrm>
          <a:prstGeom prst="borderCallout2">
            <a:avLst>
              <a:gd name="adj1" fmla="val 18750"/>
              <a:gd name="adj2" fmla="val -8333"/>
              <a:gd name="adj3" fmla="val 18750"/>
              <a:gd name="adj4" fmla="val -16667"/>
              <a:gd name="adj5" fmla="val 114004"/>
              <a:gd name="adj6" fmla="val -105155"/>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Helyesírási hibák</a:t>
            </a:r>
            <a:endParaRPr lang="en-US" sz="2133" b="1" dirty="0">
              <a:solidFill>
                <a:schemeClr val="bg1"/>
              </a:solidFill>
              <a:latin typeface="Segoe UI Light" panose="020B0502040204020203" pitchFamily="34" charset="0"/>
              <a:cs typeface="Segoe UI Light" panose="020B0502040204020203" pitchFamily="34" charset="0"/>
            </a:endParaRPr>
          </a:p>
        </p:txBody>
      </p:sp>
      <p:pic>
        <p:nvPicPr>
          <p:cNvPr id="8" name="Picture 7"/>
          <p:cNvPicPr>
            <a:picLocks noChangeAspect="1"/>
          </p:cNvPicPr>
          <p:nvPr/>
        </p:nvPicPr>
        <p:blipFill>
          <a:blip r:embed="rId4"/>
          <a:stretch>
            <a:fillRect/>
          </a:stretch>
        </p:blipFill>
        <p:spPr>
          <a:xfrm>
            <a:off x="5893840" y="2943021"/>
            <a:ext cx="1210622" cy="137165"/>
          </a:xfrm>
          <a:prstGeom prst="rect">
            <a:avLst/>
          </a:prstGeom>
        </p:spPr>
      </p:pic>
    </p:spTree>
    <p:extLst>
      <p:ext uri="{BB962C8B-B14F-4D97-AF65-F5344CB8AC3E}">
        <p14:creationId xmlns:p14="http://schemas.microsoft.com/office/powerpoint/2010/main" val="455081201"/>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0863" y="500451"/>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52134" y="601380"/>
            <a:ext cx="7523138" cy="5836391"/>
          </a:xfrm>
          <a:prstGeom prst="rect">
            <a:avLst/>
          </a:prstGeom>
        </p:spPr>
      </p:pic>
      <p:sp>
        <p:nvSpPr>
          <p:cNvPr id="4" name="Line Callout 2 3"/>
          <p:cNvSpPr/>
          <p:nvPr/>
        </p:nvSpPr>
        <p:spPr>
          <a:xfrm>
            <a:off x="5183605" y="5104417"/>
            <a:ext cx="3167915" cy="737583"/>
          </a:xfrm>
          <a:prstGeom prst="borderCallout2">
            <a:avLst>
              <a:gd name="adj1" fmla="val 18750"/>
              <a:gd name="adj2" fmla="val -8333"/>
              <a:gd name="adj3" fmla="val 18750"/>
              <a:gd name="adj4" fmla="val -16667"/>
              <a:gd name="adj5" fmla="val 150637"/>
              <a:gd name="adj6" fmla="val -81482"/>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Földrajzi koordináták alapján történő keresés</a:t>
            </a:r>
            <a:endParaRPr lang="en-US" sz="2133" b="1" dirty="0">
              <a:solidFill>
                <a:schemeClr val="bg1"/>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4"/>
          <a:stretch>
            <a:fillRect/>
          </a:stretch>
        </p:blipFill>
        <p:spPr>
          <a:xfrm>
            <a:off x="5894400" y="2936090"/>
            <a:ext cx="1210622" cy="137165"/>
          </a:xfrm>
          <a:prstGeom prst="rect">
            <a:avLst/>
          </a:prstGeom>
        </p:spPr>
      </p:pic>
    </p:spTree>
    <p:extLst>
      <p:ext uri="{BB962C8B-B14F-4D97-AF65-F5344CB8AC3E}">
        <p14:creationId xmlns:p14="http://schemas.microsoft.com/office/powerpoint/2010/main" val="315659299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0863" y="500451"/>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52134" y="601380"/>
            <a:ext cx="7523138" cy="5836391"/>
          </a:xfrm>
          <a:prstGeom prst="rect">
            <a:avLst/>
          </a:prstGeom>
        </p:spPr>
      </p:pic>
      <p:pic>
        <p:nvPicPr>
          <p:cNvPr id="4" name="Picture 3"/>
          <p:cNvPicPr>
            <a:picLocks noChangeAspect="1"/>
          </p:cNvPicPr>
          <p:nvPr/>
        </p:nvPicPr>
        <p:blipFill>
          <a:blip r:embed="rId4"/>
          <a:stretch>
            <a:fillRect/>
          </a:stretch>
        </p:blipFill>
        <p:spPr>
          <a:xfrm>
            <a:off x="5894400" y="2936090"/>
            <a:ext cx="1210622" cy="137165"/>
          </a:xfrm>
          <a:prstGeom prst="rect">
            <a:avLst/>
          </a:prstGeom>
        </p:spPr>
      </p:pic>
      <p:sp>
        <p:nvSpPr>
          <p:cNvPr id="6" name="Line Callout 2 5"/>
          <p:cNvSpPr/>
          <p:nvPr/>
        </p:nvSpPr>
        <p:spPr>
          <a:xfrm>
            <a:off x="7623352" y="2216526"/>
            <a:ext cx="1938833" cy="417953"/>
          </a:xfrm>
          <a:prstGeom prst="borderCallout2">
            <a:avLst>
              <a:gd name="adj1" fmla="val 18750"/>
              <a:gd name="adj2" fmla="val -8333"/>
              <a:gd name="adj3" fmla="val 18750"/>
              <a:gd name="adj4" fmla="val -16667"/>
              <a:gd name="adj5" fmla="val 174768"/>
              <a:gd name="adj6" fmla="val -50509"/>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Lapozás</a:t>
            </a:r>
            <a:endParaRPr lang="en-US" sz="2133" b="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1409403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0863" y="500451"/>
            <a:ext cx="7716266" cy="5991334"/>
          </a:xfrm>
          <a:prstGeom prst="rect">
            <a:avLst/>
          </a:prstGeom>
          <a:solidFill>
            <a:schemeClr val="accent3">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3" name="Picture 2"/>
          <p:cNvPicPr>
            <a:picLocks noChangeAspect="1"/>
          </p:cNvPicPr>
          <p:nvPr/>
        </p:nvPicPr>
        <p:blipFill>
          <a:blip r:embed="rId3"/>
          <a:stretch>
            <a:fillRect/>
          </a:stretch>
        </p:blipFill>
        <p:spPr>
          <a:xfrm>
            <a:off x="2252134" y="601380"/>
            <a:ext cx="7523138" cy="5836391"/>
          </a:xfrm>
          <a:prstGeom prst="rect">
            <a:avLst/>
          </a:prstGeom>
        </p:spPr>
      </p:pic>
      <p:sp>
        <p:nvSpPr>
          <p:cNvPr id="4" name="Line Callout 2 3"/>
          <p:cNvSpPr/>
          <p:nvPr/>
        </p:nvSpPr>
        <p:spPr>
          <a:xfrm>
            <a:off x="5059680" y="2335485"/>
            <a:ext cx="2799979" cy="417953"/>
          </a:xfrm>
          <a:prstGeom prst="borderCallout2">
            <a:avLst>
              <a:gd name="adj1" fmla="val 15972"/>
              <a:gd name="adj2" fmla="val 100649"/>
              <a:gd name="adj3" fmla="val 13194"/>
              <a:gd name="adj4" fmla="val 109680"/>
              <a:gd name="adj5" fmla="val 123611"/>
              <a:gd name="adj6" fmla="val 155729"/>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hu-HU" sz="2133" b="1" dirty="0">
                <a:solidFill>
                  <a:schemeClr val="bg1"/>
                </a:solidFill>
                <a:latin typeface="Segoe UI Light" panose="020B0502040204020203" pitchFamily="34" charset="0"/>
                <a:cs typeface="Segoe UI Light" panose="020B0502040204020203" pitchFamily="34" charset="0"/>
              </a:rPr>
              <a:t>Rendezés és súlyozás</a:t>
            </a:r>
            <a:endParaRPr lang="en-US" sz="2133" b="1" dirty="0">
              <a:solidFill>
                <a:schemeClr val="bg1"/>
              </a:solidFill>
              <a:latin typeface="Segoe UI Light" panose="020B0502040204020203" pitchFamily="34" charset="0"/>
              <a:cs typeface="Segoe UI Light" panose="020B0502040204020203" pitchFamily="34" charset="0"/>
            </a:endParaRPr>
          </a:p>
        </p:txBody>
      </p:sp>
      <p:pic>
        <p:nvPicPr>
          <p:cNvPr id="2" name="Picture 1"/>
          <p:cNvPicPr>
            <a:picLocks noChangeAspect="1"/>
          </p:cNvPicPr>
          <p:nvPr/>
        </p:nvPicPr>
        <p:blipFill>
          <a:blip r:embed="rId4"/>
          <a:stretch>
            <a:fillRect/>
          </a:stretch>
        </p:blipFill>
        <p:spPr>
          <a:xfrm>
            <a:off x="8974718" y="2706997"/>
            <a:ext cx="578417" cy="348293"/>
          </a:xfrm>
          <a:prstGeom prst="rect">
            <a:avLst/>
          </a:prstGeom>
        </p:spPr>
      </p:pic>
      <p:pic>
        <p:nvPicPr>
          <p:cNvPr id="6" name="Picture 5"/>
          <p:cNvPicPr>
            <a:picLocks noChangeAspect="1"/>
          </p:cNvPicPr>
          <p:nvPr/>
        </p:nvPicPr>
        <p:blipFill>
          <a:blip r:embed="rId5"/>
          <a:stretch>
            <a:fillRect/>
          </a:stretch>
        </p:blipFill>
        <p:spPr>
          <a:xfrm>
            <a:off x="5894400" y="2936090"/>
            <a:ext cx="1210622" cy="137165"/>
          </a:xfrm>
          <a:prstGeom prst="rect">
            <a:avLst/>
          </a:prstGeom>
        </p:spPr>
      </p:pic>
    </p:spTree>
    <p:extLst>
      <p:ext uri="{BB962C8B-B14F-4D97-AF65-F5344CB8AC3E}">
        <p14:creationId xmlns:p14="http://schemas.microsoft.com/office/powerpoint/2010/main" val="328639189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Azure </a:t>
            </a:r>
            <a:r>
              <a:rPr lang="hu-HU" dirty="0" err="1"/>
              <a:t>Search</a:t>
            </a:r>
            <a:endParaRPr lang="hu-HU" dirty="0"/>
          </a:p>
        </p:txBody>
      </p:sp>
      <p:sp>
        <p:nvSpPr>
          <p:cNvPr id="6" name="Tartalom helye 5"/>
          <p:cNvSpPr>
            <a:spLocks noGrp="1"/>
          </p:cNvSpPr>
          <p:nvPr>
            <p:ph sz="quarter" idx="10"/>
          </p:nvPr>
        </p:nvSpPr>
        <p:spPr/>
        <p:txBody>
          <a:bodyPr>
            <a:normAutofit fontScale="77500" lnSpcReduction="20000"/>
          </a:bodyPr>
          <a:lstStyle/>
          <a:p>
            <a:pPr marL="285750" indent="-285750">
              <a:lnSpc>
                <a:spcPct val="120000"/>
              </a:lnSpc>
            </a:pPr>
            <a:r>
              <a:rPr lang="hu-HU" dirty="0" err="1"/>
              <a:t>Search</a:t>
            </a:r>
            <a:r>
              <a:rPr lang="hu-HU" dirty="0"/>
              <a:t>-</a:t>
            </a:r>
            <a:r>
              <a:rPr lang="hu-HU" dirty="0" err="1"/>
              <a:t>as</a:t>
            </a:r>
            <a:r>
              <a:rPr lang="hu-HU" dirty="0"/>
              <a:t>-a-Service</a:t>
            </a:r>
          </a:p>
          <a:p>
            <a:pPr marL="285750" indent="-285750">
              <a:lnSpc>
                <a:spcPct val="120000"/>
              </a:lnSpc>
            </a:pPr>
            <a:r>
              <a:rPr lang="hu-HU" dirty="0"/>
              <a:t>Nekünk csak az indexet kell megadni és az adatokat felvenni</a:t>
            </a:r>
          </a:p>
          <a:p>
            <a:pPr marL="285750" indent="-285750">
              <a:lnSpc>
                <a:spcPct val="120000"/>
              </a:lnSpc>
            </a:pPr>
            <a:r>
              <a:rPr lang="hu-HU" dirty="0"/>
              <a:t>Minden egyéb infrastrukturális kérdés (indexek felépítése, tárolása)</a:t>
            </a:r>
          </a:p>
          <a:p>
            <a:pPr marL="285750" indent="-285750">
              <a:lnSpc>
                <a:spcPct val="120000"/>
              </a:lnSpc>
            </a:pPr>
            <a:r>
              <a:rPr lang="hu-HU" dirty="0"/>
              <a:t>REST kérésekkel megszólíthatjuk a szolgáltatást</a:t>
            </a:r>
          </a:p>
          <a:p>
            <a:pPr marL="742950" lvl="1" indent="-285750">
              <a:lnSpc>
                <a:spcPct val="120000"/>
              </a:lnSpc>
            </a:pPr>
            <a:r>
              <a:rPr lang="hu-HU" dirty="0"/>
              <a:t>Az indexek alapján elvégzi a keresést a feltöltött adathalmazon és visszaadja az eredményt</a:t>
            </a:r>
          </a:p>
          <a:p>
            <a:pPr marL="285750" indent="-285750">
              <a:lnSpc>
                <a:spcPct val="120000"/>
              </a:lnSpc>
            </a:pPr>
            <a:r>
              <a:rPr lang="hu-HU" dirty="0"/>
              <a:t>Keresést támogató, kapcsolódó funkciók</a:t>
            </a:r>
          </a:p>
          <a:p>
            <a:pPr marL="742950" lvl="1" indent="-285750">
              <a:lnSpc>
                <a:spcPct val="120000"/>
              </a:lnSpc>
            </a:pPr>
            <a:r>
              <a:rPr lang="hu-HU" dirty="0"/>
              <a:t>Rendezés</a:t>
            </a:r>
          </a:p>
          <a:p>
            <a:pPr marL="742950" lvl="1" indent="-285750">
              <a:lnSpc>
                <a:spcPct val="120000"/>
              </a:lnSpc>
            </a:pPr>
            <a:r>
              <a:rPr lang="hu-HU" dirty="0"/>
              <a:t>Lapozás</a:t>
            </a:r>
          </a:p>
          <a:p>
            <a:pPr marL="742950" lvl="1" indent="-285750">
              <a:lnSpc>
                <a:spcPct val="120000"/>
              </a:lnSpc>
            </a:pPr>
            <a:r>
              <a:rPr lang="hu-HU" dirty="0"/>
              <a:t>Találatok súlyozása (pl.: új termékek hamarabb jelennek meg a listában)</a:t>
            </a:r>
          </a:p>
          <a:p>
            <a:pPr marL="742950" lvl="1" indent="-285750">
              <a:lnSpc>
                <a:spcPct val="120000"/>
              </a:lnSpc>
            </a:pPr>
            <a:r>
              <a:rPr lang="hu-HU" dirty="0"/>
              <a:t>Keresések analizálása</a:t>
            </a:r>
          </a:p>
          <a:p>
            <a:pPr>
              <a:lnSpc>
                <a:spcPct val="120000"/>
              </a:lnSpc>
            </a:pPr>
            <a:endParaRPr lang="hu-HU" dirty="0"/>
          </a:p>
        </p:txBody>
      </p:sp>
    </p:spTree>
    <p:extLst>
      <p:ext uri="{BB962C8B-B14F-4D97-AF65-F5344CB8AC3E}">
        <p14:creationId xmlns:p14="http://schemas.microsoft.com/office/powerpoint/2010/main" val="1454556846"/>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Azure </a:t>
            </a:r>
            <a:r>
              <a:rPr lang="hu-HU" dirty="0" err="1"/>
              <a:t>Search</a:t>
            </a:r>
            <a:r>
              <a:rPr lang="hu-HU" dirty="0"/>
              <a:t> - Működés </a:t>
            </a:r>
          </a:p>
        </p:txBody>
      </p:sp>
      <p:sp>
        <p:nvSpPr>
          <p:cNvPr id="6" name="Tartalom helye 5"/>
          <p:cNvSpPr>
            <a:spLocks noGrp="1"/>
          </p:cNvSpPr>
          <p:nvPr>
            <p:ph sz="quarter" idx="10"/>
          </p:nvPr>
        </p:nvSpPr>
        <p:spPr/>
        <p:txBody>
          <a:bodyPr>
            <a:normAutofit fontScale="70000" lnSpcReduction="20000"/>
          </a:bodyPr>
          <a:lstStyle/>
          <a:p>
            <a:pPr marL="742950" indent="-742950">
              <a:lnSpc>
                <a:spcPct val="120000"/>
              </a:lnSpc>
              <a:buFont typeface="+mj-lt"/>
              <a:buAutoNum type="arabicPeriod"/>
            </a:pPr>
            <a:r>
              <a:rPr lang="hu-HU" dirty="0"/>
              <a:t>Szolgáltatás létrehozása: A menedzsment portálon létrehozunk egy </a:t>
            </a:r>
            <a:r>
              <a:rPr lang="hu-HU" dirty="0" err="1"/>
              <a:t>Search</a:t>
            </a:r>
            <a:r>
              <a:rPr lang="hu-HU" dirty="0"/>
              <a:t> szolgáltatást.</a:t>
            </a:r>
          </a:p>
          <a:p>
            <a:pPr marL="742950" indent="-742950">
              <a:lnSpc>
                <a:spcPct val="120000"/>
              </a:lnSpc>
              <a:buFont typeface="+mj-lt"/>
              <a:buAutoNum type="arabicPeriod"/>
            </a:pPr>
            <a:r>
              <a:rPr lang="hu-HU" dirty="0"/>
              <a:t>Index létrehozása: Itt adjuk meg, hogy milyen mezői lesznek az adatoknak, mik alapján akarunk keresni, rendezni, hogyan akarjuk súlyozni az egyes mezők alapján a találatokat stb.</a:t>
            </a:r>
          </a:p>
          <a:p>
            <a:pPr marL="742950" indent="-742950">
              <a:lnSpc>
                <a:spcPct val="120000"/>
              </a:lnSpc>
              <a:buFont typeface="+mj-lt"/>
              <a:buAutoNum type="arabicPeriod"/>
            </a:pPr>
            <a:r>
              <a:rPr lang="hu-HU" dirty="0"/>
              <a:t>Adatok felindexelése: Ebben a lépésben töltődik fel az adat, majd a feltöltött adatok az index alapján beindexelődnek. A feltöltés történhet </a:t>
            </a:r>
          </a:p>
          <a:p>
            <a:pPr marL="1440000" lvl="1" indent="-457200">
              <a:lnSpc>
                <a:spcPct val="120000"/>
              </a:lnSpc>
            </a:pPr>
            <a:r>
              <a:rPr lang="hu-HU" dirty="0"/>
              <a:t>automatikusan (</a:t>
            </a:r>
            <a:r>
              <a:rPr lang="hu-HU" dirty="0" err="1"/>
              <a:t>pull</a:t>
            </a:r>
            <a:r>
              <a:rPr lang="hu-HU" dirty="0"/>
              <a:t> modell), ebben az esetben az Azure </a:t>
            </a:r>
            <a:r>
              <a:rPr lang="hu-HU" dirty="0" err="1"/>
              <a:t>Search</a:t>
            </a:r>
            <a:r>
              <a:rPr lang="hu-HU" dirty="0"/>
              <a:t> beolvassa az adatokat </a:t>
            </a:r>
            <a:r>
              <a:rPr lang="hu-HU" dirty="0" err="1"/>
              <a:t>DocumentDB-ből</a:t>
            </a:r>
            <a:r>
              <a:rPr lang="hu-HU" dirty="0"/>
              <a:t>, Azure SQL-ből, VM-en </a:t>
            </a:r>
            <a:r>
              <a:rPr lang="hu-HU" dirty="0" err="1"/>
              <a:t>hostolt</a:t>
            </a:r>
            <a:r>
              <a:rPr lang="hu-HU" dirty="0"/>
              <a:t> SQL Serverből vagy BLOB tárhelyből</a:t>
            </a:r>
          </a:p>
          <a:p>
            <a:pPr marL="1440000" lvl="1" indent="-457200">
              <a:lnSpc>
                <a:spcPct val="120000"/>
              </a:lnSpc>
            </a:pPr>
            <a:r>
              <a:rPr lang="hu-HU" dirty="0"/>
              <a:t>manuálisan (</a:t>
            </a:r>
            <a:r>
              <a:rPr lang="hu-HU" dirty="0" err="1"/>
              <a:t>push</a:t>
            </a:r>
            <a:r>
              <a:rPr lang="hu-HU" dirty="0"/>
              <a:t> modell), ebben az esetben nekünk kell JSON-</a:t>
            </a:r>
            <a:r>
              <a:rPr lang="hu-HU" dirty="0" err="1"/>
              <a:t>ben</a:t>
            </a:r>
            <a:r>
              <a:rPr lang="hu-HU" dirty="0"/>
              <a:t> feltölteni az adatokat</a:t>
            </a:r>
          </a:p>
          <a:p>
            <a:pPr marL="742950" indent="-742950">
              <a:lnSpc>
                <a:spcPct val="120000"/>
              </a:lnSpc>
              <a:buFont typeface="+mj-lt"/>
              <a:buAutoNum type="arabicPeriod"/>
            </a:pPr>
            <a:r>
              <a:rPr lang="hu-HU" dirty="0"/>
              <a:t>Keresés</a:t>
            </a:r>
          </a:p>
          <a:p>
            <a:pPr marL="742950" indent="-742950">
              <a:buFont typeface="+mj-lt"/>
              <a:buAutoNum type="arabicPeriod"/>
            </a:pPr>
            <a:endParaRPr lang="hu-HU" dirty="0"/>
          </a:p>
        </p:txBody>
      </p:sp>
    </p:spTree>
    <p:extLst>
      <p:ext uri="{BB962C8B-B14F-4D97-AF65-F5344CB8AC3E}">
        <p14:creationId xmlns:p14="http://schemas.microsoft.com/office/powerpoint/2010/main" val="1442385653"/>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Azure </a:t>
            </a:r>
            <a:r>
              <a:rPr lang="hu-HU" dirty="0" err="1"/>
              <a:t>Search</a:t>
            </a:r>
            <a:r>
              <a:rPr lang="hu-HU" dirty="0"/>
              <a:t> – Index létrehozása</a:t>
            </a:r>
          </a:p>
        </p:txBody>
      </p:sp>
      <p:sp>
        <p:nvSpPr>
          <p:cNvPr id="6" name="Tartalom helye 5"/>
          <p:cNvSpPr>
            <a:spLocks noGrp="1"/>
          </p:cNvSpPr>
          <p:nvPr>
            <p:ph sz="quarter" idx="10"/>
          </p:nvPr>
        </p:nvSpPr>
        <p:spPr/>
        <p:txBody>
          <a:bodyPr/>
          <a:lstStyle/>
          <a:p>
            <a:r>
              <a:rPr lang="hu-HU" dirty="0"/>
              <a:t>Index: </a:t>
            </a:r>
            <a:r>
              <a:rPr lang="hu-HU" dirty="0" err="1"/>
              <a:t>perzisztált</a:t>
            </a:r>
            <a:r>
              <a:rPr lang="hu-HU" dirty="0"/>
              <a:t> dokumentumok és a hozzájuk kapcsolódó konstrukciók.</a:t>
            </a:r>
          </a:p>
          <a:p>
            <a:r>
              <a:rPr lang="hu-HU" dirty="0"/>
              <a:t>Dokumentum: a kereshető „dolgok” alapegysége (pl.: egy cikk, egy zeneszám)</a:t>
            </a:r>
          </a:p>
          <a:p>
            <a:r>
              <a:rPr lang="hu-HU" dirty="0"/>
              <a:t>Index ~ adatbázistábla, dokumentum ~ adatbázisrekord</a:t>
            </a:r>
          </a:p>
          <a:p>
            <a:r>
              <a:rPr lang="hu-HU" dirty="0"/>
              <a:t>JSON-</a:t>
            </a:r>
            <a:r>
              <a:rPr lang="hu-HU" dirty="0" err="1"/>
              <a:t>ben</a:t>
            </a:r>
            <a:r>
              <a:rPr lang="hu-HU" dirty="0"/>
              <a:t> </a:t>
            </a:r>
            <a:r>
              <a:rPr lang="hu-HU" dirty="0" smtClean="0"/>
              <a:t>is </a:t>
            </a:r>
            <a:r>
              <a:rPr lang="hu-HU" smtClean="0"/>
              <a:t>megadhatjuk </a:t>
            </a:r>
            <a:r>
              <a:rPr lang="hu-HU" smtClean="0"/>
              <a:t>az </a:t>
            </a:r>
            <a:r>
              <a:rPr lang="hu-HU" dirty="0"/>
              <a:t>index </a:t>
            </a:r>
            <a:r>
              <a:rPr lang="hu-HU" dirty="0" smtClean="0"/>
              <a:t>formáját</a:t>
            </a:r>
            <a:r>
              <a:rPr lang="hu-HU" dirty="0"/>
              <a:t> </a:t>
            </a:r>
            <a:r>
              <a:rPr lang="hu-HU" dirty="0" smtClean="0"/>
              <a:t>(menedzsment portálon egyszerűbb </a:t>
            </a:r>
            <a:r>
              <a:rPr lang="hu-HU" dirty="0" smtClean="0">
                <a:sym typeface="Wingdings" panose="05000000000000000000" pitchFamily="2" charset="2"/>
              </a:rPr>
              <a:t> )</a:t>
            </a:r>
            <a:endParaRPr lang="hu-HU" dirty="0"/>
          </a:p>
          <a:p>
            <a:endParaRPr lang="hu-HU" dirty="0"/>
          </a:p>
        </p:txBody>
      </p:sp>
    </p:spTree>
    <p:extLst>
      <p:ext uri="{BB962C8B-B14F-4D97-AF65-F5344CB8AC3E}">
        <p14:creationId xmlns:p14="http://schemas.microsoft.com/office/powerpoint/2010/main" val="187718334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a:t>Azure </a:t>
            </a:r>
            <a:r>
              <a:rPr lang="hu-HU" dirty="0" err="1"/>
              <a:t>Redis</a:t>
            </a:r>
            <a:r>
              <a:rPr lang="hu-HU" dirty="0"/>
              <a:t> Cache</a:t>
            </a:r>
          </a:p>
        </p:txBody>
      </p:sp>
      <p:sp>
        <p:nvSpPr>
          <p:cNvPr id="4" name="Tartalom helye 3"/>
          <p:cNvSpPr>
            <a:spLocks noGrp="1"/>
          </p:cNvSpPr>
          <p:nvPr>
            <p:ph sz="quarter" idx="10"/>
          </p:nvPr>
        </p:nvSpPr>
        <p:spPr/>
        <p:txBody>
          <a:bodyPr>
            <a:normAutofit fontScale="70000" lnSpcReduction="20000"/>
          </a:bodyPr>
          <a:lstStyle/>
          <a:p>
            <a:pPr marL="0" indent="0">
              <a:buNone/>
            </a:pPr>
            <a:r>
              <a:rPr lang="hu-HU" b="1" dirty="0"/>
              <a:t>Mi </a:t>
            </a:r>
            <a:r>
              <a:rPr lang="hu-HU" b="1" dirty="0" smtClean="0"/>
              <a:t>is az </a:t>
            </a:r>
            <a:r>
              <a:rPr lang="hu-HU" b="1" dirty="0"/>
              <a:t>a </a:t>
            </a:r>
            <a:r>
              <a:rPr lang="hu-HU" b="1" dirty="0" err="1"/>
              <a:t>Redis</a:t>
            </a:r>
            <a:r>
              <a:rPr lang="hu-HU" b="1" dirty="0"/>
              <a:t>?</a:t>
            </a:r>
          </a:p>
          <a:p>
            <a:pPr marL="285750" indent="-285750"/>
            <a:r>
              <a:rPr lang="hu-HU" dirty="0"/>
              <a:t>In-</a:t>
            </a:r>
            <a:r>
              <a:rPr lang="hu-HU" dirty="0" err="1"/>
              <a:t>memory</a:t>
            </a:r>
            <a:r>
              <a:rPr lang="hu-HU" dirty="0"/>
              <a:t> </a:t>
            </a:r>
            <a:r>
              <a:rPr lang="hu-HU" dirty="0" err="1"/>
              <a:t>data</a:t>
            </a:r>
            <a:r>
              <a:rPr lang="hu-HU" dirty="0"/>
              <a:t> </a:t>
            </a:r>
            <a:r>
              <a:rPr lang="hu-HU" dirty="0" err="1"/>
              <a:t>structure</a:t>
            </a:r>
            <a:r>
              <a:rPr lang="hu-HU" dirty="0"/>
              <a:t> </a:t>
            </a:r>
            <a:r>
              <a:rPr lang="hu-HU" dirty="0" err="1"/>
              <a:t>store</a:t>
            </a:r>
            <a:r>
              <a:rPr lang="hu-HU" dirty="0"/>
              <a:t> (memóriában tárolt adatstruktúra-tár)</a:t>
            </a:r>
          </a:p>
          <a:p>
            <a:pPr marL="285750" indent="-285750"/>
            <a:r>
              <a:rPr lang="hu-HU" dirty="0"/>
              <a:t>Támogat néhány típust</a:t>
            </a:r>
          </a:p>
          <a:p>
            <a:pPr marL="742950" lvl="1" indent="-285750"/>
            <a:r>
              <a:rPr lang="hu-HU" dirty="0" err="1"/>
              <a:t>string</a:t>
            </a:r>
            <a:r>
              <a:rPr lang="hu-HU" dirty="0"/>
              <a:t>,</a:t>
            </a:r>
          </a:p>
          <a:p>
            <a:pPr marL="742950" lvl="1" indent="-285750"/>
            <a:r>
              <a:rPr lang="hu-HU" dirty="0" err="1"/>
              <a:t>hash,lista,szótár,rendezett</a:t>
            </a:r>
            <a:r>
              <a:rPr lang="hu-HU" dirty="0"/>
              <a:t> szótár</a:t>
            </a:r>
          </a:p>
          <a:p>
            <a:pPr marL="742950" lvl="1" indent="-285750"/>
            <a:r>
              <a:rPr lang="hu-HU" dirty="0"/>
              <a:t>bitmap, </a:t>
            </a:r>
            <a:r>
              <a:rPr lang="hu-HU" dirty="0" err="1"/>
              <a:t>hyperloglog</a:t>
            </a:r>
            <a:endParaRPr lang="hu-HU" dirty="0"/>
          </a:p>
          <a:p>
            <a:pPr marL="285750" indent="-285750"/>
            <a:r>
              <a:rPr lang="hu-HU" dirty="0"/>
              <a:t>Parancssoros felület (APPEND, LPUSH, GETRANGE, SETRANGE, stb.)</a:t>
            </a:r>
          </a:p>
          <a:p>
            <a:pPr marL="285750" indent="-285750"/>
            <a:r>
              <a:rPr lang="hu-HU" dirty="0"/>
              <a:t>Sok extra szolgáltatás beépített </a:t>
            </a:r>
            <a:r>
              <a:rPr lang="hu-HU" dirty="0" err="1"/>
              <a:t>támogtással</a:t>
            </a:r>
            <a:endParaRPr lang="hu-HU" dirty="0"/>
          </a:p>
          <a:p>
            <a:pPr marL="742950" lvl="1" indent="-285750"/>
            <a:r>
              <a:rPr lang="hu-HU" dirty="0"/>
              <a:t>LRU (</a:t>
            </a:r>
            <a:r>
              <a:rPr lang="hu-HU" dirty="0" err="1"/>
              <a:t>least</a:t>
            </a:r>
            <a:r>
              <a:rPr lang="hu-HU" dirty="0"/>
              <a:t> </a:t>
            </a:r>
            <a:r>
              <a:rPr lang="hu-HU" dirty="0" err="1"/>
              <a:t>recently</a:t>
            </a:r>
            <a:r>
              <a:rPr lang="hu-HU" dirty="0"/>
              <a:t> </a:t>
            </a:r>
            <a:r>
              <a:rPr lang="hu-HU" dirty="0" err="1"/>
              <a:t>used</a:t>
            </a:r>
            <a:r>
              <a:rPr lang="hu-HU" dirty="0"/>
              <a:t>) cache-ürítés</a:t>
            </a:r>
          </a:p>
          <a:p>
            <a:pPr marL="742950" lvl="1" indent="-285750"/>
            <a:r>
              <a:rPr lang="hu-HU" dirty="0" err="1"/>
              <a:t>master-slave</a:t>
            </a:r>
            <a:r>
              <a:rPr lang="hu-HU" dirty="0"/>
              <a:t> replikáció</a:t>
            </a:r>
          </a:p>
          <a:p>
            <a:pPr marL="742950" lvl="1" indent="-285750"/>
            <a:r>
              <a:rPr lang="hu-HU" dirty="0" err="1"/>
              <a:t>Lua</a:t>
            </a:r>
            <a:r>
              <a:rPr lang="hu-HU" dirty="0"/>
              <a:t> </a:t>
            </a:r>
            <a:r>
              <a:rPr lang="hu-HU" dirty="0" err="1"/>
              <a:t>szkriptek</a:t>
            </a:r>
            <a:r>
              <a:rPr lang="hu-HU" dirty="0"/>
              <a:t> írása</a:t>
            </a:r>
          </a:p>
          <a:p>
            <a:pPr marL="742950" lvl="1" indent="-285750"/>
            <a:r>
              <a:rPr lang="hu-HU" dirty="0"/>
              <a:t>Tranzakciók végrehajtása</a:t>
            </a:r>
          </a:p>
          <a:p>
            <a:pPr marL="742950" lvl="1" indent="-285750"/>
            <a:r>
              <a:rPr lang="hu-HU" dirty="0" err="1"/>
              <a:t>Stb</a:t>
            </a:r>
            <a:endParaRPr lang="hu-HU" dirty="0"/>
          </a:p>
          <a:p>
            <a:pPr marL="285750" indent="-285750"/>
            <a:r>
              <a:rPr lang="hu-HU" dirty="0"/>
              <a:t>Nyílt forráskódú, BSD </a:t>
            </a:r>
            <a:r>
              <a:rPr lang="hu-HU" dirty="0" err="1"/>
              <a:t>lincensz</a:t>
            </a:r>
            <a:endParaRPr lang="hu-HU" dirty="0"/>
          </a:p>
        </p:txBody>
      </p:sp>
    </p:spTree>
    <p:extLst>
      <p:ext uri="{BB962C8B-B14F-4D97-AF65-F5344CB8AC3E}">
        <p14:creationId xmlns:p14="http://schemas.microsoft.com/office/powerpoint/2010/main" val="186585630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artalom helye 6"/>
          <p:cNvSpPr>
            <a:spLocks noGrp="1"/>
          </p:cNvSpPr>
          <p:nvPr>
            <p:ph sz="quarter" idx="12"/>
          </p:nvPr>
        </p:nvSpPr>
        <p:spPr>
          <a:xfrm>
            <a:off x="269875" y="1395364"/>
            <a:ext cx="3000863" cy="2324989"/>
          </a:xfrm>
        </p:spPr>
        <p:txBody>
          <a:bodyPr>
            <a:normAutofit fontScale="62500" lnSpcReduction="20000"/>
          </a:bodyPr>
          <a:lstStyle/>
          <a:p>
            <a:pPr>
              <a:lnSpc>
                <a:spcPct val="120000"/>
              </a:lnSpc>
            </a:pPr>
            <a:r>
              <a:rPr lang="en-US" dirty="0"/>
              <a:t>name: index neve</a:t>
            </a:r>
          </a:p>
          <a:p>
            <a:pPr>
              <a:lnSpc>
                <a:spcPct val="120000"/>
              </a:lnSpc>
            </a:pPr>
            <a:r>
              <a:rPr lang="en-US" dirty="0"/>
              <a:t>fields: </a:t>
            </a:r>
            <a:r>
              <a:rPr lang="en-US" dirty="0" err="1"/>
              <a:t>mezők</a:t>
            </a:r>
            <a:endParaRPr lang="en-US" dirty="0"/>
          </a:p>
          <a:p>
            <a:pPr>
              <a:lnSpc>
                <a:spcPct val="120000"/>
              </a:lnSpc>
            </a:pPr>
            <a:r>
              <a:rPr lang="en-US" dirty="0" err="1"/>
              <a:t>suggesters</a:t>
            </a:r>
            <a:r>
              <a:rPr lang="en-US" dirty="0"/>
              <a:t>: auto-complete </a:t>
            </a:r>
            <a:r>
              <a:rPr lang="en-US" dirty="0" err="1"/>
              <a:t>megoldásokhoz</a:t>
            </a:r>
            <a:endParaRPr lang="en-US" dirty="0"/>
          </a:p>
          <a:p>
            <a:pPr>
              <a:lnSpc>
                <a:spcPct val="120000"/>
              </a:lnSpc>
            </a:pPr>
            <a:endParaRPr lang="hu-HU" dirty="0"/>
          </a:p>
        </p:txBody>
      </p:sp>
      <p:sp>
        <p:nvSpPr>
          <p:cNvPr id="5" name="Cím 4"/>
          <p:cNvSpPr>
            <a:spLocks noGrp="1"/>
          </p:cNvSpPr>
          <p:nvPr>
            <p:ph type="title"/>
          </p:nvPr>
        </p:nvSpPr>
        <p:spPr/>
        <p:txBody>
          <a:bodyPr/>
          <a:lstStyle/>
          <a:p>
            <a:r>
              <a:rPr lang="hu-HU" dirty="0"/>
              <a:t>Azure </a:t>
            </a:r>
            <a:r>
              <a:rPr lang="hu-HU" dirty="0" err="1"/>
              <a:t>Search</a:t>
            </a:r>
            <a:r>
              <a:rPr lang="hu-HU" dirty="0"/>
              <a:t> – Index létrehozása</a:t>
            </a:r>
          </a:p>
        </p:txBody>
      </p:sp>
      <p:sp>
        <p:nvSpPr>
          <p:cNvPr id="6" name="Szöveg helye 5"/>
          <p:cNvSpPr>
            <a:spLocks noGrp="1"/>
          </p:cNvSpPr>
          <p:nvPr>
            <p:ph type="body" sz="quarter" idx="11"/>
          </p:nvPr>
        </p:nvSpPr>
        <p:spPr>
          <a:xfrm>
            <a:off x="3842238" y="1110059"/>
            <a:ext cx="8082842" cy="5220588"/>
          </a:xfrm>
        </p:spPr>
        <p:txBody>
          <a:bodyPr>
            <a:noAutofit/>
          </a:bodyPr>
          <a:lstStyle/>
          <a:p>
            <a:r>
              <a:rPr lang="hu-HU" sz="1050" dirty="0"/>
              <a:t>{   "</a:t>
            </a:r>
            <a:r>
              <a:rPr lang="hu-HU" sz="1050" dirty="0" err="1"/>
              <a:t>name</a:t>
            </a:r>
            <a:r>
              <a:rPr lang="hu-HU" sz="1050" dirty="0"/>
              <a:t>": "</a:t>
            </a:r>
            <a:r>
              <a:rPr lang="hu-HU" sz="1050" dirty="0" err="1"/>
              <a:t>hotels</a:t>
            </a:r>
            <a:r>
              <a:rPr lang="hu-HU" sz="1050" dirty="0"/>
              <a:t>",     </a:t>
            </a:r>
          </a:p>
          <a:p>
            <a:r>
              <a:rPr lang="hu-HU" sz="1050" dirty="0"/>
              <a:t>     "</a:t>
            </a:r>
            <a:r>
              <a:rPr lang="hu-HU" sz="1050" dirty="0" err="1"/>
              <a:t>fields</a:t>
            </a:r>
            <a:r>
              <a:rPr lang="hu-HU" sz="1050" dirty="0"/>
              <a:t>": [    </a:t>
            </a:r>
          </a:p>
          <a:p>
            <a:r>
              <a:rPr lang="hu-HU" sz="1050" dirty="0"/>
              <a:t>     {"</a:t>
            </a:r>
            <a:r>
              <a:rPr lang="hu-HU" sz="1050" dirty="0" err="1"/>
              <a:t>name</a:t>
            </a:r>
            <a:r>
              <a:rPr lang="hu-HU" sz="1050" dirty="0"/>
              <a:t>": "</a:t>
            </a:r>
            <a:r>
              <a:rPr lang="hu-HU" sz="1050" dirty="0" err="1"/>
              <a:t>hotelId</a:t>
            </a:r>
            <a:r>
              <a:rPr lang="hu-HU" sz="1050" dirty="0"/>
              <a:t>", "</a:t>
            </a:r>
            <a:r>
              <a:rPr lang="hu-HU" sz="1050" dirty="0" err="1"/>
              <a:t>type</a:t>
            </a:r>
            <a:r>
              <a:rPr lang="hu-HU" sz="1050" dirty="0"/>
              <a:t>": "</a:t>
            </a:r>
            <a:r>
              <a:rPr lang="hu-HU" sz="1050" dirty="0" err="1"/>
              <a:t>Edm.String</a:t>
            </a:r>
            <a:r>
              <a:rPr lang="hu-HU" sz="1050" dirty="0"/>
              <a:t>", "</a:t>
            </a:r>
            <a:r>
              <a:rPr lang="hu-HU" sz="1050" dirty="0" err="1"/>
              <a:t>key</a:t>
            </a:r>
            <a:r>
              <a:rPr lang="hu-HU" sz="1050" dirty="0"/>
              <a:t>": </a:t>
            </a:r>
            <a:r>
              <a:rPr lang="hu-HU" sz="1050" dirty="0" err="1"/>
              <a:t>true</a:t>
            </a:r>
            <a:r>
              <a:rPr lang="hu-HU" sz="1050" dirty="0"/>
              <a:t>, "</a:t>
            </a:r>
            <a:r>
              <a:rPr lang="hu-HU" sz="1050" dirty="0" err="1"/>
              <a:t>searchable</a:t>
            </a:r>
            <a:r>
              <a:rPr lang="hu-HU" sz="1050" dirty="0"/>
              <a:t>": </a:t>
            </a:r>
            <a:r>
              <a:rPr lang="hu-HU" sz="1050" dirty="0" err="1"/>
              <a:t>false</a:t>
            </a:r>
            <a:r>
              <a:rPr lang="hu-HU" sz="1050" dirty="0"/>
              <a:t>},     </a:t>
            </a:r>
          </a:p>
          <a:p>
            <a:r>
              <a:rPr lang="hu-HU" sz="1050" dirty="0"/>
              <a:t>     {"</a:t>
            </a:r>
            <a:r>
              <a:rPr lang="hu-HU" sz="1050" dirty="0" err="1"/>
              <a:t>name</a:t>
            </a:r>
            <a:r>
              <a:rPr lang="hu-HU" sz="1050" dirty="0"/>
              <a:t>": "</a:t>
            </a:r>
            <a:r>
              <a:rPr lang="hu-HU" sz="1050" dirty="0" err="1"/>
              <a:t>baseRate</a:t>
            </a:r>
            <a:r>
              <a:rPr lang="hu-HU" sz="1050" dirty="0"/>
              <a:t>", "</a:t>
            </a:r>
            <a:r>
              <a:rPr lang="hu-HU" sz="1050" dirty="0" err="1"/>
              <a:t>type</a:t>
            </a:r>
            <a:r>
              <a:rPr lang="hu-HU" sz="1050" dirty="0"/>
              <a:t>": "</a:t>
            </a:r>
            <a:r>
              <a:rPr lang="hu-HU" sz="1050" dirty="0" err="1"/>
              <a:t>Edm.Double</a:t>
            </a:r>
            <a:r>
              <a:rPr lang="hu-HU" sz="1050" dirty="0"/>
              <a:t>"},     </a:t>
            </a:r>
          </a:p>
          <a:p>
            <a:r>
              <a:rPr lang="hu-HU" sz="1050" dirty="0"/>
              <a:t>     {"</a:t>
            </a:r>
            <a:r>
              <a:rPr lang="hu-HU" sz="1050" dirty="0" err="1"/>
              <a:t>name</a:t>
            </a:r>
            <a:r>
              <a:rPr lang="hu-HU" sz="1050" dirty="0"/>
              <a:t>": "</a:t>
            </a:r>
            <a:r>
              <a:rPr lang="hu-HU" sz="1050" dirty="0" err="1"/>
              <a:t>description</a:t>
            </a:r>
            <a:r>
              <a:rPr lang="hu-HU" sz="1050" dirty="0"/>
              <a:t>", "</a:t>
            </a:r>
            <a:r>
              <a:rPr lang="hu-HU" sz="1050" dirty="0" err="1"/>
              <a:t>type</a:t>
            </a:r>
            <a:r>
              <a:rPr lang="hu-HU" sz="1050" dirty="0"/>
              <a:t>": "</a:t>
            </a:r>
            <a:r>
              <a:rPr lang="hu-HU" sz="1050" dirty="0" err="1"/>
              <a:t>Edm.String</a:t>
            </a:r>
            <a:r>
              <a:rPr lang="hu-HU" sz="1050" dirty="0"/>
              <a:t>", "</a:t>
            </a:r>
            <a:r>
              <a:rPr lang="hu-HU" sz="1050" dirty="0" err="1"/>
              <a:t>filterable</a:t>
            </a:r>
            <a:r>
              <a:rPr lang="hu-HU" sz="1050" dirty="0"/>
              <a:t>": </a:t>
            </a:r>
            <a:r>
              <a:rPr lang="hu-HU" sz="1050" dirty="0" err="1"/>
              <a:t>false</a:t>
            </a:r>
            <a:r>
              <a:rPr lang="hu-HU" sz="1050" dirty="0"/>
              <a:t>, "</a:t>
            </a:r>
            <a:r>
              <a:rPr lang="hu-HU" sz="1050" dirty="0" err="1"/>
              <a:t>sortable</a:t>
            </a:r>
            <a:r>
              <a:rPr lang="hu-HU" sz="1050" dirty="0"/>
              <a:t>": </a:t>
            </a:r>
            <a:r>
              <a:rPr lang="hu-HU" sz="1050" dirty="0" err="1"/>
              <a:t>false</a:t>
            </a:r>
            <a:r>
              <a:rPr lang="hu-HU" sz="1050" dirty="0"/>
              <a:t>, "</a:t>
            </a:r>
            <a:r>
              <a:rPr lang="hu-HU" sz="1050" dirty="0" err="1"/>
              <a:t>facetable</a:t>
            </a:r>
            <a:r>
              <a:rPr lang="hu-HU" sz="1050" dirty="0"/>
              <a:t>": </a:t>
            </a:r>
            <a:r>
              <a:rPr lang="hu-HU" sz="1050" dirty="0" err="1"/>
              <a:t>false</a:t>
            </a:r>
            <a:r>
              <a:rPr lang="hu-HU" sz="1050" dirty="0"/>
              <a:t>},     </a:t>
            </a:r>
          </a:p>
          <a:p>
            <a:r>
              <a:rPr lang="hu-HU" sz="1050" dirty="0"/>
              <a:t>     {"</a:t>
            </a:r>
            <a:r>
              <a:rPr lang="hu-HU" sz="1050" dirty="0" err="1"/>
              <a:t>name</a:t>
            </a:r>
            <a:r>
              <a:rPr lang="hu-HU" sz="1050" dirty="0"/>
              <a:t>": "</a:t>
            </a:r>
            <a:r>
              <a:rPr lang="hu-HU" sz="1050" dirty="0" err="1"/>
              <a:t>description_fr</a:t>
            </a:r>
            <a:r>
              <a:rPr lang="hu-HU" sz="1050" dirty="0"/>
              <a:t>", "</a:t>
            </a:r>
            <a:r>
              <a:rPr lang="hu-HU" sz="1050" dirty="0" err="1"/>
              <a:t>type</a:t>
            </a:r>
            <a:r>
              <a:rPr lang="hu-HU" sz="1050" dirty="0"/>
              <a:t>": "</a:t>
            </a:r>
            <a:r>
              <a:rPr lang="hu-HU" sz="1050" dirty="0" err="1"/>
              <a:t>Edm.String</a:t>
            </a:r>
            <a:r>
              <a:rPr lang="hu-HU" sz="1050" dirty="0"/>
              <a:t>", "</a:t>
            </a:r>
            <a:r>
              <a:rPr lang="hu-HU" sz="1050" dirty="0" err="1"/>
              <a:t>filterable</a:t>
            </a:r>
            <a:r>
              <a:rPr lang="hu-HU" sz="1050" dirty="0"/>
              <a:t>": </a:t>
            </a:r>
            <a:r>
              <a:rPr lang="hu-HU" sz="1050" dirty="0" err="1"/>
              <a:t>false</a:t>
            </a:r>
            <a:r>
              <a:rPr lang="hu-HU" sz="1050" dirty="0"/>
              <a:t>, "</a:t>
            </a:r>
            <a:r>
              <a:rPr lang="hu-HU" sz="1050" dirty="0" err="1"/>
              <a:t>sortable</a:t>
            </a:r>
            <a:r>
              <a:rPr lang="hu-HU" sz="1050" dirty="0"/>
              <a:t>": </a:t>
            </a:r>
            <a:r>
              <a:rPr lang="hu-HU" sz="1050" dirty="0" err="1"/>
              <a:t>false</a:t>
            </a:r>
            <a:r>
              <a:rPr lang="hu-HU" sz="1050" dirty="0"/>
              <a:t>, "</a:t>
            </a:r>
            <a:r>
              <a:rPr lang="hu-HU" sz="1050" dirty="0" err="1"/>
              <a:t>facetable</a:t>
            </a:r>
            <a:r>
              <a:rPr lang="hu-HU" sz="1050" dirty="0"/>
              <a:t>": </a:t>
            </a:r>
            <a:r>
              <a:rPr lang="hu-HU" sz="1050" dirty="0" err="1"/>
              <a:t>false</a:t>
            </a:r>
            <a:r>
              <a:rPr lang="hu-HU" sz="1050" dirty="0"/>
              <a:t>, </a:t>
            </a:r>
            <a:r>
              <a:rPr lang="hu-HU" sz="1050" dirty="0" err="1"/>
              <a:t>analyzer</a:t>
            </a:r>
            <a:r>
              <a:rPr lang="hu-HU" sz="1050" dirty="0"/>
              <a:t>:"</a:t>
            </a:r>
            <a:r>
              <a:rPr lang="hu-HU" sz="1050" dirty="0" err="1"/>
              <a:t>fr.lucene</a:t>
            </a:r>
            <a:r>
              <a:rPr lang="hu-HU" sz="1050" dirty="0"/>
              <a:t>"},    </a:t>
            </a:r>
          </a:p>
          <a:p>
            <a:r>
              <a:rPr lang="hu-HU" sz="1050" dirty="0"/>
              <a:t>    {"</a:t>
            </a:r>
            <a:r>
              <a:rPr lang="hu-HU" sz="1050" dirty="0" err="1"/>
              <a:t>name</a:t>
            </a:r>
            <a:r>
              <a:rPr lang="hu-HU" sz="1050" dirty="0"/>
              <a:t>": "</a:t>
            </a:r>
            <a:r>
              <a:rPr lang="hu-HU" sz="1050" dirty="0" err="1"/>
              <a:t>hotelName</a:t>
            </a:r>
            <a:r>
              <a:rPr lang="hu-HU" sz="1050" dirty="0"/>
              <a:t>", "</a:t>
            </a:r>
            <a:r>
              <a:rPr lang="hu-HU" sz="1050" dirty="0" err="1"/>
              <a:t>type</a:t>
            </a:r>
            <a:r>
              <a:rPr lang="hu-HU" sz="1050" dirty="0"/>
              <a:t>": "</a:t>
            </a:r>
            <a:r>
              <a:rPr lang="hu-HU" sz="1050" dirty="0" err="1"/>
              <a:t>Edm.String</a:t>
            </a:r>
            <a:r>
              <a:rPr lang="hu-HU" sz="1050" dirty="0"/>
              <a:t>"},   </a:t>
            </a:r>
          </a:p>
          <a:p>
            <a:r>
              <a:rPr lang="hu-HU" sz="1050" dirty="0"/>
              <a:t>    {"</a:t>
            </a:r>
            <a:r>
              <a:rPr lang="hu-HU" sz="1050" dirty="0" err="1"/>
              <a:t>name</a:t>
            </a:r>
            <a:r>
              <a:rPr lang="hu-HU" sz="1050" dirty="0"/>
              <a:t>": "</a:t>
            </a:r>
            <a:r>
              <a:rPr lang="hu-HU" sz="1050" dirty="0" err="1"/>
              <a:t>category</a:t>
            </a:r>
            <a:r>
              <a:rPr lang="hu-HU" sz="1050" dirty="0"/>
              <a:t>", "</a:t>
            </a:r>
            <a:r>
              <a:rPr lang="hu-HU" sz="1050" dirty="0" err="1"/>
              <a:t>type</a:t>
            </a:r>
            <a:r>
              <a:rPr lang="hu-HU" sz="1050" dirty="0"/>
              <a:t>": "</a:t>
            </a:r>
            <a:r>
              <a:rPr lang="hu-HU" sz="1050" dirty="0" err="1"/>
              <a:t>Edm.String</a:t>
            </a:r>
            <a:r>
              <a:rPr lang="hu-HU" sz="1050" dirty="0"/>
              <a:t>"},   </a:t>
            </a:r>
          </a:p>
          <a:p>
            <a:r>
              <a:rPr lang="hu-HU" sz="1050" dirty="0"/>
              <a:t>    {"</a:t>
            </a:r>
            <a:r>
              <a:rPr lang="hu-HU" sz="1050" dirty="0" err="1"/>
              <a:t>name</a:t>
            </a:r>
            <a:r>
              <a:rPr lang="hu-HU" sz="1050" dirty="0"/>
              <a:t>": "</a:t>
            </a:r>
            <a:r>
              <a:rPr lang="hu-HU" sz="1050" dirty="0" err="1"/>
              <a:t>tags</a:t>
            </a:r>
            <a:r>
              <a:rPr lang="hu-HU" sz="1050" dirty="0"/>
              <a:t>", "</a:t>
            </a:r>
            <a:r>
              <a:rPr lang="hu-HU" sz="1050" dirty="0" err="1"/>
              <a:t>type</a:t>
            </a:r>
            <a:r>
              <a:rPr lang="hu-HU" sz="1050" dirty="0"/>
              <a:t>": "</a:t>
            </a:r>
            <a:r>
              <a:rPr lang="hu-HU" sz="1050" dirty="0" err="1"/>
              <a:t>Collection</a:t>
            </a:r>
            <a:r>
              <a:rPr lang="hu-HU" sz="1050" dirty="0"/>
              <a:t>(</a:t>
            </a:r>
            <a:r>
              <a:rPr lang="hu-HU" sz="1050" dirty="0" err="1"/>
              <a:t>Edm.String</a:t>
            </a:r>
            <a:r>
              <a:rPr lang="hu-HU" sz="1050" dirty="0"/>
              <a:t>)"},   </a:t>
            </a:r>
          </a:p>
          <a:p>
            <a:r>
              <a:rPr lang="hu-HU" sz="1050" dirty="0"/>
              <a:t>    {"</a:t>
            </a:r>
            <a:r>
              <a:rPr lang="hu-HU" sz="1050" dirty="0" err="1"/>
              <a:t>name</a:t>
            </a:r>
            <a:r>
              <a:rPr lang="hu-HU" sz="1050" dirty="0"/>
              <a:t>": "</a:t>
            </a:r>
            <a:r>
              <a:rPr lang="hu-HU" sz="1050" dirty="0" err="1"/>
              <a:t>parkingIncluded</a:t>
            </a:r>
            <a:r>
              <a:rPr lang="hu-HU" sz="1050" dirty="0"/>
              <a:t>", "</a:t>
            </a:r>
            <a:r>
              <a:rPr lang="hu-HU" sz="1050" dirty="0" err="1"/>
              <a:t>type</a:t>
            </a:r>
            <a:r>
              <a:rPr lang="hu-HU" sz="1050" dirty="0"/>
              <a:t>": "</a:t>
            </a:r>
            <a:r>
              <a:rPr lang="hu-HU" sz="1050" dirty="0" err="1"/>
              <a:t>Edm.Boolean</a:t>
            </a:r>
            <a:r>
              <a:rPr lang="hu-HU" sz="1050" dirty="0"/>
              <a:t>"},     </a:t>
            </a:r>
          </a:p>
          <a:p>
            <a:r>
              <a:rPr lang="hu-HU" sz="1050" dirty="0"/>
              <a:t>    {"</a:t>
            </a:r>
            <a:r>
              <a:rPr lang="hu-HU" sz="1050" dirty="0" err="1"/>
              <a:t>name</a:t>
            </a:r>
            <a:r>
              <a:rPr lang="hu-HU" sz="1050" dirty="0"/>
              <a:t>": "</a:t>
            </a:r>
            <a:r>
              <a:rPr lang="hu-HU" sz="1050" dirty="0" err="1"/>
              <a:t>smokingAllowed</a:t>
            </a:r>
            <a:r>
              <a:rPr lang="hu-HU" sz="1050" dirty="0"/>
              <a:t>", "</a:t>
            </a:r>
            <a:r>
              <a:rPr lang="hu-HU" sz="1050" dirty="0" err="1"/>
              <a:t>type</a:t>
            </a:r>
            <a:r>
              <a:rPr lang="hu-HU" sz="1050" dirty="0"/>
              <a:t>": "</a:t>
            </a:r>
            <a:r>
              <a:rPr lang="hu-HU" sz="1050" dirty="0" err="1"/>
              <a:t>Edm.Boolean</a:t>
            </a:r>
            <a:r>
              <a:rPr lang="hu-HU" sz="1050" dirty="0"/>
              <a:t>"},     </a:t>
            </a:r>
          </a:p>
          <a:p>
            <a:r>
              <a:rPr lang="hu-HU" sz="1050" dirty="0"/>
              <a:t>    {"</a:t>
            </a:r>
            <a:r>
              <a:rPr lang="hu-HU" sz="1050" dirty="0" err="1"/>
              <a:t>name</a:t>
            </a:r>
            <a:r>
              <a:rPr lang="hu-HU" sz="1050" dirty="0"/>
              <a:t>": "</a:t>
            </a:r>
            <a:r>
              <a:rPr lang="hu-HU" sz="1050" dirty="0" err="1"/>
              <a:t>lastRenovationDate</a:t>
            </a:r>
            <a:r>
              <a:rPr lang="hu-HU" sz="1050" dirty="0"/>
              <a:t>", "</a:t>
            </a:r>
            <a:r>
              <a:rPr lang="hu-HU" sz="1050" dirty="0" err="1"/>
              <a:t>type</a:t>
            </a:r>
            <a:r>
              <a:rPr lang="hu-HU" sz="1050" dirty="0"/>
              <a:t>": "</a:t>
            </a:r>
            <a:r>
              <a:rPr lang="hu-HU" sz="1050" dirty="0" err="1"/>
              <a:t>Edm.DateTimeOffset</a:t>
            </a:r>
            <a:r>
              <a:rPr lang="hu-HU" sz="1050" dirty="0"/>
              <a:t>"},   </a:t>
            </a:r>
          </a:p>
          <a:p>
            <a:r>
              <a:rPr lang="hu-HU" sz="1050" dirty="0"/>
              <a:t>    {"</a:t>
            </a:r>
            <a:r>
              <a:rPr lang="hu-HU" sz="1050" dirty="0" err="1"/>
              <a:t>name</a:t>
            </a:r>
            <a:r>
              <a:rPr lang="hu-HU" sz="1050" dirty="0"/>
              <a:t>": "</a:t>
            </a:r>
            <a:r>
              <a:rPr lang="hu-HU" sz="1050" dirty="0" err="1"/>
              <a:t>rating</a:t>
            </a:r>
            <a:r>
              <a:rPr lang="hu-HU" sz="1050" dirty="0"/>
              <a:t>", "</a:t>
            </a:r>
            <a:r>
              <a:rPr lang="hu-HU" sz="1050" dirty="0" err="1"/>
              <a:t>type</a:t>
            </a:r>
            <a:r>
              <a:rPr lang="hu-HU" sz="1050" dirty="0"/>
              <a:t>": "Edm.Int32"},    </a:t>
            </a:r>
          </a:p>
          <a:p>
            <a:r>
              <a:rPr lang="hu-HU" sz="1050" dirty="0"/>
              <a:t>    {"</a:t>
            </a:r>
            <a:r>
              <a:rPr lang="hu-HU" sz="1050" dirty="0" err="1"/>
              <a:t>name</a:t>
            </a:r>
            <a:r>
              <a:rPr lang="hu-HU" sz="1050" dirty="0"/>
              <a:t>": "</a:t>
            </a:r>
            <a:r>
              <a:rPr lang="hu-HU" sz="1050" dirty="0" err="1"/>
              <a:t>location</a:t>
            </a:r>
            <a:r>
              <a:rPr lang="hu-HU" sz="1050" dirty="0"/>
              <a:t>", "</a:t>
            </a:r>
            <a:r>
              <a:rPr lang="hu-HU" sz="1050" dirty="0" err="1"/>
              <a:t>type</a:t>
            </a:r>
            <a:r>
              <a:rPr lang="hu-HU" sz="1050" dirty="0"/>
              <a:t>": "</a:t>
            </a:r>
            <a:r>
              <a:rPr lang="hu-HU" sz="1050" dirty="0" err="1"/>
              <a:t>Edm.GeographyPoint</a:t>
            </a:r>
            <a:r>
              <a:rPr lang="hu-HU" sz="1050" dirty="0"/>
              <a:t>"}   </a:t>
            </a:r>
          </a:p>
          <a:p>
            <a:r>
              <a:rPr lang="hu-HU" sz="1050" dirty="0"/>
              <a:t>],  </a:t>
            </a:r>
          </a:p>
          <a:p>
            <a:r>
              <a:rPr lang="hu-HU" sz="1050" dirty="0"/>
              <a:t>"</a:t>
            </a:r>
            <a:r>
              <a:rPr lang="hu-HU" sz="1050" dirty="0" err="1"/>
              <a:t>suggesters</a:t>
            </a:r>
            <a:r>
              <a:rPr lang="hu-HU" sz="1050" dirty="0"/>
              <a:t>": [     </a:t>
            </a:r>
          </a:p>
          <a:p>
            <a:r>
              <a:rPr lang="hu-HU" sz="1050" dirty="0"/>
              <a:t>       {       "</a:t>
            </a:r>
            <a:r>
              <a:rPr lang="hu-HU" sz="1050" dirty="0" err="1"/>
              <a:t>name</a:t>
            </a:r>
            <a:r>
              <a:rPr lang="hu-HU" sz="1050" dirty="0"/>
              <a:t>": "</a:t>
            </a:r>
            <a:r>
              <a:rPr lang="hu-HU" sz="1050" dirty="0" err="1"/>
              <a:t>sg</a:t>
            </a:r>
            <a:r>
              <a:rPr lang="hu-HU" sz="1050" dirty="0"/>
              <a:t>",      </a:t>
            </a:r>
          </a:p>
          <a:p>
            <a:r>
              <a:rPr lang="hu-HU" sz="1050" dirty="0"/>
              <a:t>                "</a:t>
            </a:r>
            <a:r>
              <a:rPr lang="hu-HU" sz="1050" dirty="0" err="1"/>
              <a:t>searchMode</a:t>
            </a:r>
            <a:r>
              <a:rPr lang="hu-HU" sz="1050" dirty="0"/>
              <a:t>": "</a:t>
            </a:r>
            <a:r>
              <a:rPr lang="hu-HU" sz="1050" dirty="0" err="1"/>
              <a:t>analyzingInfixMatching</a:t>
            </a:r>
            <a:r>
              <a:rPr lang="hu-HU" sz="1050" dirty="0"/>
              <a:t>",      </a:t>
            </a:r>
          </a:p>
          <a:p>
            <a:r>
              <a:rPr lang="hu-HU" sz="1050" dirty="0"/>
              <a:t>                "</a:t>
            </a:r>
            <a:r>
              <a:rPr lang="hu-HU" sz="1050" dirty="0" err="1"/>
              <a:t>sourceFields</a:t>
            </a:r>
            <a:r>
              <a:rPr lang="hu-HU" sz="1050" dirty="0"/>
              <a:t>": ["</a:t>
            </a:r>
            <a:r>
              <a:rPr lang="hu-HU" sz="1050" dirty="0" err="1"/>
              <a:t>hotelName</a:t>
            </a:r>
            <a:r>
              <a:rPr lang="hu-HU" sz="1050" dirty="0"/>
              <a:t>"]     </a:t>
            </a:r>
          </a:p>
          <a:p>
            <a:r>
              <a:rPr lang="hu-HU" sz="1050" dirty="0"/>
              <a:t>       }  </a:t>
            </a:r>
          </a:p>
          <a:p>
            <a:r>
              <a:rPr lang="hu-HU" sz="1050" dirty="0"/>
              <a:t> ] </a:t>
            </a:r>
          </a:p>
          <a:p>
            <a:r>
              <a:rPr lang="hu-HU" sz="1050" dirty="0"/>
              <a:t>}</a:t>
            </a:r>
          </a:p>
        </p:txBody>
      </p:sp>
    </p:spTree>
    <p:extLst>
      <p:ext uri="{BB962C8B-B14F-4D97-AF65-F5344CB8AC3E}">
        <p14:creationId xmlns:p14="http://schemas.microsoft.com/office/powerpoint/2010/main" val="397529080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Azure </a:t>
            </a:r>
            <a:r>
              <a:rPr lang="hu-HU" dirty="0" err="1"/>
              <a:t>Search</a:t>
            </a:r>
            <a:r>
              <a:rPr lang="hu-HU" dirty="0"/>
              <a:t> – Index létrehozása</a:t>
            </a:r>
          </a:p>
        </p:txBody>
      </p:sp>
      <p:sp>
        <p:nvSpPr>
          <p:cNvPr id="3" name="Tartalom helye 2"/>
          <p:cNvSpPr>
            <a:spLocks noGrp="1"/>
          </p:cNvSpPr>
          <p:nvPr>
            <p:ph sz="quarter" idx="10"/>
          </p:nvPr>
        </p:nvSpPr>
        <p:spPr/>
        <p:txBody>
          <a:bodyPr>
            <a:normAutofit lnSpcReduction="10000"/>
          </a:bodyPr>
          <a:lstStyle/>
          <a:p>
            <a:pPr marL="742950" lvl="1" indent="-285750"/>
            <a:r>
              <a:rPr lang="hu-HU" dirty="0"/>
              <a:t>mezők</a:t>
            </a:r>
          </a:p>
          <a:p>
            <a:pPr marL="1200150" lvl="2" indent="-285750"/>
            <a:r>
              <a:rPr lang="hu-HU" dirty="0"/>
              <a:t>mezőnév</a:t>
            </a:r>
          </a:p>
          <a:p>
            <a:pPr marL="1200150" lvl="2" indent="-285750"/>
            <a:r>
              <a:rPr lang="hu-HU" dirty="0"/>
              <a:t>mezőtípus (</a:t>
            </a:r>
            <a:r>
              <a:rPr lang="hu-HU" dirty="0" err="1"/>
              <a:t>Edm.String</a:t>
            </a:r>
            <a:r>
              <a:rPr lang="hu-HU" dirty="0"/>
              <a:t>, </a:t>
            </a:r>
            <a:r>
              <a:rPr lang="hu-HU" dirty="0" err="1"/>
              <a:t>Edm.Boolean</a:t>
            </a:r>
            <a:r>
              <a:rPr lang="hu-HU" dirty="0"/>
              <a:t>, Edm.Int32, Edm.Int64, </a:t>
            </a:r>
            <a:r>
              <a:rPr lang="hu-HU" dirty="0" err="1"/>
              <a:t>Edm.Double</a:t>
            </a:r>
            <a:r>
              <a:rPr lang="hu-HU" dirty="0"/>
              <a:t>, </a:t>
            </a:r>
            <a:r>
              <a:rPr lang="hu-HU" dirty="0" err="1"/>
              <a:t>Edm.DateTimeOffset</a:t>
            </a:r>
            <a:r>
              <a:rPr lang="hu-HU" dirty="0"/>
              <a:t>, </a:t>
            </a:r>
            <a:r>
              <a:rPr lang="hu-HU" dirty="0" err="1"/>
              <a:t>Edm.GeographyPoint</a:t>
            </a:r>
            <a:r>
              <a:rPr lang="hu-HU" dirty="0"/>
              <a:t>, </a:t>
            </a:r>
            <a:r>
              <a:rPr lang="hu-HU" dirty="0" err="1"/>
              <a:t>Edm.Collection</a:t>
            </a:r>
            <a:r>
              <a:rPr lang="hu-HU" dirty="0"/>
              <a:t>)</a:t>
            </a:r>
          </a:p>
          <a:p>
            <a:pPr marL="1200150" lvl="2" indent="-285750"/>
            <a:r>
              <a:rPr lang="hu-HU" dirty="0"/>
              <a:t>attribútumok</a:t>
            </a:r>
          </a:p>
          <a:p>
            <a:pPr marL="1657350" lvl="3" indent="-285750"/>
            <a:r>
              <a:rPr lang="hu-HU" dirty="0" err="1"/>
              <a:t>searchable</a:t>
            </a:r>
            <a:r>
              <a:rPr lang="hu-HU" dirty="0"/>
              <a:t>: </a:t>
            </a:r>
            <a:r>
              <a:rPr lang="hu-HU" dirty="0" err="1"/>
              <a:t>full</a:t>
            </a:r>
            <a:r>
              <a:rPr lang="hu-HU" dirty="0"/>
              <a:t>-text </a:t>
            </a:r>
            <a:r>
              <a:rPr lang="hu-HU" dirty="0" err="1"/>
              <a:t>search</a:t>
            </a:r>
            <a:r>
              <a:rPr lang="hu-HU" dirty="0"/>
              <a:t> engedélyezése </a:t>
            </a:r>
          </a:p>
          <a:p>
            <a:pPr marL="1657350" lvl="3" indent="-285750"/>
            <a:r>
              <a:rPr lang="hu-HU" dirty="0" err="1"/>
              <a:t>filterable</a:t>
            </a:r>
            <a:r>
              <a:rPr lang="hu-HU" dirty="0"/>
              <a:t>: kereshető; ez típusonként mást jelenthet (</a:t>
            </a:r>
            <a:r>
              <a:rPr lang="hu-HU" dirty="0" err="1"/>
              <a:t>stringek</a:t>
            </a:r>
            <a:r>
              <a:rPr lang="hu-HU" dirty="0"/>
              <a:t> esetén nincs </a:t>
            </a:r>
            <a:r>
              <a:rPr lang="hu-HU" dirty="0" err="1"/>
              <a:t>full</a:t>
            </a:r>
            <a:r>
              <a:rPr lang="hu-HU" dirty="0"/>
              <a:t>-text </a:t>
            </a:r>
            <a:r>
              <a:rPr lang="hu-HU" dirty="0" err="1"/>
              <a:t>search</a:t>
            </a:r>
            <a:r>
              <a:rPr lang="hu-HU" dirty="0"/>
              <a:t> ilyenkor)</a:t>
            </a:r>
          </a:p>
          <a:p>
            <a:pPr marL="1657350" lvl="3" indent="-285750"/>
            <a:r>
              <a:rPr lang="hu-HU" dirty="0" err="1"/>
              <a:t>sortable</a:t>
            </a:r>
            <a:r>
              <a:rPr lang="hu-HU" dirty="0"/>
              <a:t>: rendezhető</a:t>
            </a:r>
          </a:p>
          <a:p>
            <a:pPr marL="1657350" lvl="3" indent="-285750"/>
            <a:r>
              <a:rPr lang="hu-HU" dirty="0" err="1"/>
              <a:t>facetable</a:t>
            </a:r>
            <a:r>
              <a:rPr lang="hu-HU" dirty="0"/>
              <a:t>: találatok számosságának megjelenítése </a:t>
            </a:r>
          </a:p>
          <a:p>
            <a:pPr marL="1657350" lvl="3" indent="-285750"/>
            <a:r>
              <a:rPr lang="hu-HU" dirty="0" err="1"/>
              <a:t>retrievable</a:t>
            </a:r>
            <a:r>
              <a:rPr lang="hu-HU" dirty="0"/>
              <a:t>: eredményként szerepelhet</a:t>
            </a:r>
          </a:p>
          <a:p>
            <a:pPr marL="1657350" lvl="3" indent="-285750"/>
            <a:r>
              <a:rPr lang="hu-HU" dirty="0" err="1"/>
              <a:t>key</a:t>
            </a:r>
            <a:r>
              <a:rPr lang="hu-HU" dirty="0"/>
              <a:t>: egyedi kulcs-e a mező</a:t>
            </a:r>
          </a:p>
          <a:p>
            <a:pPr marL="1657350" lvl="3" indent="-285750"/>
            <a:r>
              <a:rPr lang="hu-HU" dirty="0" err="1"/>
              <a:t>analyzer</a:t>
            </a:r>
            <a:r>
              <a:rPr lang="hu-HU" dirty="0"/>
              <a:t>: nyelvi analizátor (csak </a:t>
            </a:r>
            <a:r>
              <a:rPr lang="hu-HU" dirty="0" err="1"/>
              <a:t>searchable</a:t>
            </a:r>
            <a:r>
              <a:rPr lang="hu-HU" dirty="0"/>
              <a:t> </a:t>
            </a:r>
            <a:r>
              <a:rPr lang="hu-HU" dirty="0" err="1"/>
              <a:t>mezőkhöz</a:t>
            </a:r>
            <a:r>
              <a:rPr lang="hu-HU" dirty="0"/>
              <a:t>)</a:t>
            </a:r>
          </a:p>
          <a:p>
            <a:pPr marL="742950" lvl="1" indent="-285750"/>
            <a:r>
              <a:rPr lang="hu-HU" dirty="0" err="1"/>
              <a:t>suggester</a:t>
            </a:r>
            <a:r>
              <a:rPr lang="hu-HU" dirty="0"/>
              <a:t>: </a:t>
            </a:r>
            <a:r>
              <a:rPr lang="hu-HU" dirty="0" err="1"/>
              <a:t>auto-complete</a:t>
            </a:r>
            <a:r>
              <a:rPr lang="hu-HU" dirty="0"/>
              <a:t> és </a:t>
            </a:r>
            <a:r>
              <a:rPr lang="hu-HU" dirty="0" err="1"/>
              <a:t>type-ahead</a:t>
            </a:r>
            <a:r>
              <a:rPr lang="hu-HU" dirty="0"/>
              <a:t> kérésekhez</a:t>
            </a:r>
          </a:p>
          <a:p>
            <a:pPr marL="742950" lvl="1" indent="-285750"/>
            <a:r>
              <a:rPr lang="hu-HU" dirty="0" err="1"/>
              <a:t>scoringProfiles</a:t>
            </a:r>
            <a:r>
              <a:rPr lang="hu-HU" dirty="0"/>
              <a:t>: súlyozáshoz</a:t>
            </a:r>
          </a:p>
          <a:p>
            <a:endParaRPr lang="hu-HU" dirty="0"/>
          </a:p>
        </p:txBody>
      </p:sp>
    </p:spTree>
    <p:extLst>
      <p:ext uri="{BB962C8B-B14F-4D97-AF65-F5344CB8AC3E}">
        <p14:creationId xmlns:p14="http://schemas.microsoft.com/office/powerpoint/2010/main" val="1507922277"/>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Azure </a:t>
            </a:r>
            <a:r>
              <a:rPr lang="hu-HU" dirty="0" err="1"/>
              <a:t>Search</a:t>
            </a:r>
            <a:r>
              <a:rPr lang="hu-HU" dirty="0"/>
              <a:t> – Index létrehozása</a:t>
            </a:r>
          </a:p>
        </p:txBody>
      </p:sp>
      <p:sp>
        <p:nvSpPr>
          <p:cNvPr id="6" name="Tartalom helye 5"/>
          <p:cNvSpPr>
            <a:spLocks noGrp="1"/>
          </p:cNvSpPr>
          <p:nvPr>
            <p:ph sz="quarter" idx="10"/>
          </p:nvPr>
        </p:nvSpPr>
        <p:spPr/>
        <p:txBody>
          <a:bodyPr>
            <a:normAutofit fontScale="92500"/>
          </a:bodyPr>
          <a:lstStyle/>
          <a:p>
            <a:r>
              <a:rPr lang="hu-HU" dirty="0" err="1"/>
              <a:t>analyzer</a:t>
            </a:r>
            <a:r>
              <a:rPr lang="hu-HU" dirty="0"/>
              <a:t> </a:t>
            </a:r>
          </a:p>
          <a:p>
            <a:pPr lvl="1"/>
            <a:r>
              <a:rPr lang="hu-HU" dirty="0"/>
              <a:t>A szöveges kereshető mezők különböző feldolgozási lépéseken esnek át (szavakra bontás, </a:t>
            </a:r>
            <a:r>
              <a:rPr lang="hu-HU" dirty="0" err="1"/>
              <a:t>szövegnormalizáció</a:t>
            </a:r>
            <a:r>
              <a:rPr lang="hu-HU" dirty="0"/>
              <a:t>, szűrések, kis-nagybetű közötti átalakítások, különbözőragok eltávolítása stb.).</a:t>
            </a:r>
          </a:p>
          <a:p>
            <a:pPr lvl="1"/>
            <a:r>
              <a:rPr lang="hu-HU" dirty="0"/>
              <a:t>Az </a:t>
            </a:r>
            <a:r>
              <a:rPr lang="hu-HU" dirty="0" err="1"/>
              <a:t>analyzer</a:t>
            </a:r>
            <a:r>
              <a:rPr lang="hu-HU" dirty="0"/>
              <a:t> feladata ezeket elvégezni</a:t>
            </a:r>
          </a:p>
          <a:p>
            <a:pPr lvl="1"/>
            <a:r>
              <a:rPr lang="hu-HU" dirty="0" err="1"/>
              <a:t>Lucene</a:t>
            </a:r>
            <a:r>
              <a:rPr lang="hu-HU" dirty="0"/>
              <a:t>: Széleskörben használt, „Unicode Text </a:t>
            </a:r>
            <a:r>
              <a:rPr lang="hu-HU" dirty="0" err="1"/>
              <a:t>Segmentation</a:t>
            </a:r>
            <a:r>
              <a:rPr lang="hu-HU" dirty="0"/>
              <a:t>” szabályok alapján elemez, több különböző nyelven elérhető</a:t>
            </a:r>
          </a:p>
          <a:p>
            <a:pPr lvl="1"/>
            <a:r>
              <a:rPr lang="hu-HU" dirty="0"/>
              <a:t>Microsoft által fejlesztett, a Bing és az Office termékekben használt </a:t>
            </a:r>
            <a:r>
              <a:rPr lang="hu-HU" dirty="0" err="1"/>
              <a:t>analyzerek</a:t>
            </a:r>
            <a:endParaRPr lang="hu-HU" dirty="0"/>
          </a:p>
          <a:p>
            <a:pPr lvl="1"/>
            <a:r>
              <a:rPr lang="hu-HU" dirty="0"/>
              <a:t>35 </a:t>
            </a:r>
            <a:r>
              <a:rPr lang="hu-HU" dirty="0" err="1"/>
              <a:t>Lucene</a:t>
            </a:r>
            <a:r>
              <a:rPr lang="hu-HU" dirty="0"/>
              <a:t> </a:t>
            </a:r>
            <a:r>
              <a:rPr lang="hu-HU" dirty="0" err="1"/>
              <a:t>analyzer</a:t>
            </a:r>
            <a:r>
              <a:rPr lang="hu-HU" dirty="0"/>
              <a:t> (34 nyelv + nyelvagnosztikus), 50 Microsoft </a:t>
            </a:r>
            <a:r>
              <a:rPr lang="hu-HU" dirty="0" err="1"/>
              <a:t>analyzer</a:t>
            </a:r>
            <a:endParaRPr lang="hu-HU" dirty="0"/>
          </a:p>
          <a:p>
            <a:pPr lvl="1"/>
            <a:r>
              <a:rPr lang="hu-HU" dirty="0" err="1"/>
              <a:t>Lucene</a:t>
            </a:r>
            <a:r>
              <a:rPr lang="hu-HU" dirty="0"/>
              <a:t> gyorsabb (2-3x), de a Microsoft megoldások a szabálytalan nyelvi alakokat és az inflexiós alakokat (hajlító nyelvek megközelítése a szavak közötti kapcsolatok kifejezésére, ~ragozás)</a:t>
            </a:r>
          </a:p>
          <a:p>
            <a:endParaRPr lang="hu-HU" dirty="0"/>
          </a:p>
        </p:txBody>
      </p:sp>
    </p:spTree>
    <p:extLst>
      <p:ext uri="{BB962C8B-B14F-4D97-AF65-F5344CB8AC3E}">
        <p14:creationId xmlns:p14="http://schemas.microsoft.com/office/powerpoint/2010/main" val="86382237"/>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Azure </a:t>
            </a:r>
            <a:r>
              <a:rPr lang="hu-HU" dirty="0" err="1"/>
              <a:t>Search</a:t>
            </a:r>
            <a:r>
              <a:rPr lang="hu-HU" dirty="0"/>
              <a:t> – Index létrehozása</a:t>
            </a:r>
          </a:p>
        </p:txBody>
      </p:sp>
      <p:sp>
        <p:nvSpPr>
          <p:cNvPr id="6" name="Tartalom helye 5"/>
          <p:cNvSpPr>
            <a:spLocks noGrp="1"/>
          </p:cNvSpPr>
          <p:nvPr>
            <p:ph sz="quarter" idx="10"/>
          </p:nvPr>
        </p:nvSpPr>
        <p:spPr/>
        <p:txBody>
          <a:bodyPr>
            <a:normAutofit/>
          </a:bodyPr>
          <a:lstStyle/>
          <a:p>
            <a:r>
              <a:rPr lang="hu-HU" dirty="0" err="1"/>
              <a:t>s</a:t>
            </a:r>
            <a:r>
              <a:rPr lang="hu-HU" dirty="0" err="1" smtClean="0"/>
              <a:t>uggester</a:t>
            </a:r>
            <a:endParaRPr lang="hu-HU" dirty="0"/>
          </a:p>
          <a:p>
            <a:pPr lvl="1"/>
            <a:r>
              <a:rPr lang="hu-HU" dirty="0"/>
              <a:t>Feladata, hogy a részben beírt keresési feltételeket lehetséges keresési feltételekké egészítse ki</a:t>
            </a:r>
          </a:p>
          <a:p>
            <a:pPr lvl="1"/>
            <a:r>
              <a:rPr lang="hu-HU" dirty="0" err="1"/>
              <a:t>name</a:t>
            </a:r>
            <a:r>
              <a:rPr lang="hu-HU" dirty="0"/>
              <a:t>: a </a:t>
            </a:r>
            <a:r>
              <a:rPr lang="hu-HU" dirty="0" err="1"/>
              <a:t>suggester</a:t>
            </a:r>
            <a:r>
              <a:rPr lang="hu-HU" dirty="0"/>
              <a:t> neve</a:t>
            </a:r>
          </a:p>
          <a:p>
            <a:pPr lvl="1"/>
            <a:r>
              <a:rPr lang="hu-HU" dirty="0" err="1"/>
              <a:t>searchMode</a:t>
            </a:r>
            <a:r>
              <a:rPr lang="hu-HU" dirty="0"/>
              <a:t>: A keresés módja; ez a stratégia adja meg, hogy hogyan próbáljon meg az Azure </a:t>
            </a:r>
            <a:r>
              <a:rPr lang="hu-HU" dirty="0" err="1"/>
              <a:t>Search</a:t>
            </a:r>
            <a:r>
              <a:rPr lang="hu-HU" dirty="0"/>
              <a:t> javaslatokat adni</a:t>
            </a:r>
          </a:p>
          <a:p>
            <a:pPr lvl="2"/>
            <a:r>
              <a:rPr lang="hu-HU" dirty="0"/>
              <a:t>egyetlen támogatott mód: </a:t>
            </a:r>
            <a:r>
              <a:rPr lang="hu-HU" dirty="0" err="1"/>
              <a:t>analyzeInfixMatching</a:t>
            </a:r>
            <a:r>
              <a:rPr lang="hu-HU" dirty="0"/>
              <a:t>, a kifejezéseket a mondatok elején és közepén próbálja meg illeszteni</a:t>
            </a:r>
          </a:p>
          <a:p>
            <a:pPr lvl="1"/>
            <a:r>
              <a:rPr lang="hu-HU" dirty="0" err="1"/>
              <a:t>sourceFields</a:t>
            </a:r>
            <a:r>
              <a:rPr lang="hu-HU" dirty="0"/>
              <a:t>: Azok a mezők, amik a javaslatok forrásaként szolgálhatnak. Csak </a:t>
            </a:r>
            <a:r>
              <a:rPr lang="hu-HU" dirty="0" err="1"/>
              <a:t>string</a:t>
            </a:r>
            <a:r>
              <a:rPr lang="hu-HU" dirty="0"/>
              <a:t> vagy </a:t>
            </a:r>
            <a:r>
              <a:rPr lang="hu-HU" dirty="0" err="1"/>
              <a:t>collection</a:t>
            </a:r>
            <a:r>
              <a:rPr lang="hu-HU" dirty="0"/>
              <a:t> típus lehet</a:t>
            </a:r>
          </a:p>
          <a:p>
            <a:endParaRPr lang="hu-HU" dirty="0"/>
          </a:p>
        </p:txBody>
      </p:sp>
    </p:spTree>
    <p:extLst>
      <p:ext uri="{BB962C8B-B14F-4D97-AF65-F5344CB8AC3E}">
        <p14:creationId xmlns:p14="http://schemas.microsoft.com/office/powerpoint/2010/main" val="3703701603"/>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p:cNvSpPr>
            <a:spLocks noGrp="1"/>
          </p:cNvSpPr>
          <p:nvPr>
            <p:ph type="title"/>
          </p:nvPr>
        </p:nvSpPr>
        <p:spPr/>
        <p:txBody>
          <a:bodyPr/>
          <a:lstStyle/>
          <a:p>
            <a:r>
              <a:rPr lang="hu-HU" dirty="0"/>
              <a:t>Összefoglalás</a:t>
            </a:r>
          </a:p>
        </p:txBody>
      </p:sp>
      <p:sp>
        <p:nvSpPr>
          <p:cNvPr id="8" name="Tartalom helye 7"/>
          <p:cNvSpPr>
            <a:spLocks noGrp="1"/>
          </p:cNvSpPr>
          <p:nvPr>
            <p:ph sz="quarter" idx="10"/>
          </p:nvPr>
        </p:nvSpPr>
        <p:spPr/>
        <p:txBody>
          <a:bodyPr/>
          <a:lstStyle/>
          <a:p>
            <a:pPr marL="285750" indent="-285750"/>
            <a:r>
              <a:rPr lang="hu-HU" dirty="0"/>
              <a:t>Azure </a:t>
            </a:r>
            <a:r>
              <a:rPr lang="hu-HU" dirty="0" err="1"/>
              <a:t>Redis</a:t>
            </a:r>
            <a:r>
              <a:rPr lang="hu-HU" dirty="0"/>
              <a:t> Cache</a:t>
            </a:r>
          </a:p>
          <a:p>
            <a:pPr marL="742950" lvl="1" indent="-285750"/>
            <a:r>
              <a:rPr lang="hu-HU" dirty="0"/>
              <a:t>Elosztott, kulcs-érték párokat tároló cache megoldás</a:t>
            </a:r>
          </a:p>
          <a:p>
            <a:pPr marL="742950" lvl="1" indent="-285750"/>
            <a:r>
              <a:rPr lang="hu-HU" dirty="0"/>
              <a:t>Korábbi Azure Cache megoldások kiváltására</a:t>
            </a:r>
          </a:p>
          <a:p>
            <a:pPr marL="285750" indent="-285750"/>
            <a:r>
              <a:rPr lang="hu-HU" dirty="0"/>
              <a:t>Azure </a:t>
            </a:r>
            <a:r>
              <a:rPr lang="hu-HU" dirty="0" err="1"/>
              <a:t>DocumentDB</a:t>
            </a:r>
            <a:endParaRPr lang="hu-HU" dirty="0"/>
          </a:p>
          <a:p>
            <a:pPr marL="742950" lvl="1" indent="-285750"/>
            <a:r>
              <a:rPr lang="hu-HU" dirty="0"/>
              <a:t>„</a:t>
            </a:r>
            <a:r>
              <a:rPr lang="hu-HU" dirty="0" err="1"/>
              <a:t>NoSQL</a:t>
            </a:r>
            <a:r>
              <a:rPr lang="hu-HU" dirty="0"/>
              <a:t> </a:t>
            </a:r>
            <a:r>
              <a:rPr lang="hu-HU" dirty="0" err="1"/>
              <a:t>Database</a:t>
            </a:r>
            <a:r>
              <a:rPr lang="hu-HU" dirty="0"/>
              <a:t> </a:t>
            </a:r>
            <a:r>
              <a:rPr lang="hu-HU" dirty="0" err="1"/>
              <a:t>for</a:t>
            </a:r>
            <a:r>
              <a:rPr lang="hu-HU" dirty="0"/>
              <a:t> JSON”</a:t>
            </a:r>
          </a:p>
          <a:p>
            <a:pPr marL="742950" lvl="1" indent="-285750"/>
            <a:r>
              <a:rPr lang="hu-HU" dirty="0"/>
              <a:t>Natív támogatás az adatbázismotorban JSON-</a:t>
            </a:r>
            <a:r>
              <a:rPr lang="hu-HU" dirty="0" err="1"/>
              <a:t>höz</a:t>
            </a:r>
            <a:r>
              <a:rPr lang="hu-HU" dirty="0"/>
              <a:t> és JavaScripthez</a:t>
            </a:r>
          </a:p>
          <a:p>
            <a:pPr marL="285750" indent="-285750"/>
            <a:r>
              <a:rPr lang="hu-HU" dirty="0"/>
              <a:t>Azure </a:t>
            </a:r>
            <a:r>
              <a:rPr lang="hu-HU" dirty="0" err="1"/>
              <a:t>Search</a:t>
            </a:r>
            <a:endParaRPr lang="hu-HU" dirty="0"/>
          </a:p>
          <a:p>
            <a:pPr marL="742950" lvl="1" indent="-285750"/>
            <a:r>
              <a:rPr lang="hu-HU" dirty="0"/>
              <a:t>Gyors, hatékony keresőszolgáltatás felhasználói adatok fölé</a:t>
            </a:r>
          </a:p>
        </p:txBody>
      </p:sp>
    </p:spTree>
    <p:extLst>
      <p:ext uri="{BB962C8B-B14F-4D97-AF65-F5344CB8AC3E}">
        <p14:creationId xmlns:p14="http://schemas.microsoft.com/office/powerpoint/2010/main" val="322868173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p:cNvSpPr>
            <a:spLocks noGrp="1"/>
          </p:cNvSpPr>
          <p:nvPr>
            <p:ph type="title"/>
          </p:nvPr>
        </p:nvSpPr>
        <p:spPr/>
        <p:txBody>
          <a:bodyPr/>
          <a:lstStyle/>
          <a:p>
            <a:r>
              <a:rPr lang="hu-HU" dirty="0"/>
              <a:t>Azure </a:t>
            </a:r>
            <a:r>
              <a:rPr lang="hu-HU" dirty="0" err="1"/>
              <a:t>Redis</a:t>
            </a:r>
            <a:r>
              <a:rPr lang="hu-HU" dirty="0"/>
              <a:t> Cache</a:t>
            </a:r>
          </a:p>
        </p:txBody>
      </p:sp>
      <p:sp>
        <p:nvSpPr>
          <p:cNvPr id="8" name="Tartalom helye 7"/>
          <p:cNvSpPr>
            <a:spLocks noGrp="1"/>
          </p:cNvSpPr>
          <p:nvPr>
            <p:ph sz="quarter" idx="10"/>
          </p:nvPr>
        </p:nvSpPr>
        <p:spPr/>
        <p:txBody>
          <a:bodyPr>
            <a:normAutofit fontScale="77500" lnSpcReduction="20000"/>
          </a:bodyPr>
          <a:lstStyle/>
          <a:p>
            <a:pPr marL="285750" indent="-285750">
              <a:lnSpc>
                <a:spcPct val="120000"/>
              </a:lnSpc>
              <a:spcBef>
                <a:spcPts val="300"/>
              </a:spcBef>
            </a:pPr>
            <a:r>
              <a:rPr lang="hu-HU" dirty="0"/>
              <a:t>Kulcs-érték párokat tud tárolni</a:t>
            </a:r>
          </a:p>
          <a:p>
            <a:pPr marL="285750" indent="-285750">
              <a:lnSpc>
                <a:spcPct val="120000"/>
              </a:lnSpc>
              <a:spcBef>
                <a:spcPts val="300"/>
              </a:spcBef>
            </a:pPr>
            <a:r>
              <a:rPr lang="hu-HU" dirty="0"/>
              <a:t>De ezek nem egyszerű kulcs érték párok; valójában egy adatstruktúra-szerver (</a:t>
            </a:r>
            <a:r>
              <a:rPr lang="hu-HU" dirty="0" err="1"/>
              <a:t>data</a:t>
            </a:r>
            <a:r>
              <a:rPr lang="hu-HU" dirty="0"/>
              <a:t> </a:t>
            </a:r>
            <a:r>
              <a:rPr lang="hu-HU" dirty="0" err="1"/>
              <a:t>structures</a:t>
            </a:r>
            <a:r>
              <a:rPr lang="hu-HU" dirty="0"/>
              <a:t> server), ahol a kulcs </a:t>
            </a:r>
            <a:r>
              <a:rPr lang="hu-HU" dirty="0" err="1"/>
              <a:t>string</a:t>
            </a:r>
            <a:r>
              <a:rPr lang="hu-HU" dirty="0"/>
              <a:t>, az érték viszont sok különböző típusú struktúra lehet:</a:t>
            </a:r>
          </a:p>
          <a:p>
            <a:pPr marL="742950" lvl="1" indent="-285750">
              <a:lnSpc>
                <a:spcPct val="120000"/>
              </a:lnSpc>
              <a:spcBef>
                <a:spcPts val="300"/>
              </a:spcBef>
            </a:pPr>
            <a:r>
              <a:rPr lang="hu-HU" dirty="0" err="1"/>
              <a:t>stringek</a:t>
            </a:r>
            <a:r>
              <a:rPr lang="hu-HU" dirty="0"/>
              <a:t> (</a:t>
            </a:r>
            <a:r>
              <a:rPr lang="hu-HU" dirty="0" err="1"/>
              <a:t>binary-safe</a:t>
            </a:r>
            <a:r>
              <a:rPr lang="hu-HU" dirty="0"/>
              <a:t>, tehát nem ASCII vagy null byte-</a:t>
            </a:r>
            <a:r>
              <a:rPr lang="hu-HU" dirty="0" err="1"/>
              <a:t>okat</a:t>
            </a:r>
            <a:r>
              <a:rPr lang="hu-HU" dirty="0"/>
              <a:t> is tud kezelni)</a:t>
            </a:r>
          </a:p>
          <a:p>
            <a:pPr marL="742950" lvl="1" indent="-285750">
              <a:lnSpc>
                <a:spcPct val="120000"/>
              </a:lnSpc>
              <a:spcBef>
                <a:spcPts val="300"/>
              </a:spcBef>
            </a:pPr>
            <a:r>
              <a:rPr lang="hu-HU" dirty="0"/>
              <a:t>listák: </a:t>
            </a:r>
            <a:r>
              <a:rPr lang="hu-HU" dirty="0" err="1"/>
              <a:t>stringek</a:t>
            </a:r>
            <a:r>
              <a:rPr lang="hu-HU" dirty="0"/>
              <a:t> sorozata, a beszúrás sorrendjében</a:t>
            </a:r>
          </a:p>
          <a:p>
            <a:pPr marL="742950" lvl="1" indent="-285750">
              <a:lnSpc>
                <a:spcPct val="120000"/>
              </a:lnSpc>
              <a:spcBef>
                <a:spcPts val="300"/>
              </a:spcBef>
            </a:pPr>
            <a:r>
              <a:rPr lang="hu-HU" dirty="0" err="1"/>
              <a:t>set</a:t>
            </a:r>
            <a:r>
              <a:rPr lang="hu-HU" dirty="0"/>
              <a:t>: rendezetlen </a:t>
            </a:r>
            <a:r>
              <a:rPr lang="hu-HU" dirty="0" err="1"/>
              <a:t>stringek</a:t>
            </a:r>
            <a:r>
              <a:rPr lang="hu-HU" dirty="0"/>
              <a:t> sorozata</a:t>
            </a:r>
          </a:p>
          <a:p>
            <a:pPr marL="742950" lvl="1" indent="-285750">
              <a:lnSpc>
                <a:spcPct val="120000"/>
              </a:lnSpc>
              <a:spcBef>
                <a:spcPts val="300"/>
              </a:spcBef>
            </a:pPr>
            <a:r>
              <a:rPr lang="hu-HU" dirty="0" err="1"/>
              <a:t>hash</a:t>
            </a:r>
            <a:r>
              <a:rPr lang="hu-HU" dirty="0"/>
              <a:t>: szótár jellegű adatszerkezet, </a:t>
            </a:r>
            <a:r>
              <a:rPr lang="hu-HU" dirty="0" err="1"/>
              <a:t>string</a:t>
            </a:r>
            <a:r>
              <a:rPr lang="hu-HU" dirty="0"/>
              <a:t> mezők és </a:t>
            </a:r>
            <a:r>
              <a:rPr lang="hu-HU" dirty="0" err="1"/>
              <a:t>string</a:t>
            </a:r>
            <a:r>
              <a:rPr lang="hu-HU" dirty="0"/>
              <a:t> értékek közötti </a:t>
            </a:r>
            <a:r>
              <a:rPr lang="hu-HU" dirty="0" err="1"/>
              <a:t>leképezés</a:t>
            </a:r>
            <a:endParaRPr lang="hu-HU" dirty="0"/>
          </a:p>
          <a:p>
            <a:pPr marL="742950" lvl="1" indent="-285750">
              <a:lnSpc>
                <a:spcPct val="120000"/>
              </a:lnSpc>
              <a:spcBef>
                <a:spcPts val="300"/>
              </a:spcBef>
            </a:pPr>
            <a:r>
              <a:rPr lang="hu-HU" dirty="0" err="1"/>
              <a:t>sorted</a:t>
            </a:r>
            <a:r>
              <a:rPr lang="hu-HU" dirty="0"/>
              <a:t> </a:t>
            </a:r>
            <a:r>
              <a:rPr lang="hu-HU" dirty="0" err="1"/>
              <a:t>sets</a:t>
            </a:r>
            <a:r>
              <a:rPr lang="hu-HU" dirty="0"/>
              <a:t>: rendezett </a:t>
            </a:r>
            <a:r>
              <a:rPr lang="hu-HU" dirty="0" err="1"/>
              <a:t>set</a:t>
            </a:r>
            <a:r>
              <a:rPr lang="hu-HU" dirty="0"/>
              <a:t>, a rendezést egy „pontszám” alapján tudjuk megadni</a:t>
            </a:r>
          </a:p>
          <a:p>
            <a:pPr marL="742950" lvl="1" indent="-285750">
              <a:lnSpc>
                <a:spcPct val="120000"/>
              </a:lnSpc>
              <a:spcBef>
                <a:spcPts val="300"/>
              </a:spcBef>
            </a:pPr>
            <a:r>
              <a:rPr lang="hu-HU" dirty="0"/>
              <a:t>bitmap: lényegében </a:t>
            </a:r>
            <a:r>
              <a:rPr lang="hu-HU" dirty="0" err="1"/>
              <a:t>string</a:t>
            </a:r>
            <a:r>
              <a:rPr lang="hu-HU" dirty="0"/>
              <a:t> adattípus, definiálva vannak rajta extra bitművelet jellegű műveletek</a:t>
            </a:r>
          </a:p>
          <a:p>
            <a:pPr marL="742950" lvl="1" indent="-285750">
              <a:lnSpc>
                <a:spcPct val="120000"/>
              </a:lnSpc>
              <a:spcBef>
                <a:spcPts val="300"/>
              </a:spcBef>
            </a:pPr>
            <a:r>
              <a:rPr lang="hu-HU" dirty="0" err="1"/>
              <a:t>hyperloglog</a:t>
            </a:r>
            <a:r>
              <a:rPr lang="hu-HU" dirty="0"/>
              <a:t>: valószínűségi alapon működő típus halmazok elemszámának a becsléséhez</a:t>
            </a:r>
          </a:p>
        </p:txBody>
      </p:sp>
    </p:spTree>
    <p:extLst>
      <p:ext uri="{BB962C8B-B14F-4D97-AF65-F5344CB8AC3E}">
        <p14:creationId xmlns:p14="http://schemas.microsoft.com/office/powerpoint/2010/main" val="250923043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a:t>
            </a:r>
            <a:r>
              <a:rPr lang="hu-HU" dirty="0" err="1"/>
              <a:t>String</a:t>
            </a:r>
            <a:endParaRPr lang="hu-HU" dirty="0"/>
          </a:p>
        </p:txBody>
      </p:sp>
      <p:sp>
        <p:nvSpPr>
          <p:cNvPr id="6" name="Tartalom helye 5"/>
          <p:cNvSpPr>
            <a:spLocks noGrp="1"/>
          </p:cNvSpPr>
          <p:nvPr>
            <p:ph sz="quarter" idx="10"/>
          </p:nvPr>
        </p:nvSpPr>
        <p:spPr/>
        <p:txBody>
          <a:bodyPr/>
          <a:lstStyle/>
          <a:p>
            <a:pPr marL="742950" lvl="1" indent="-285750"/>
            <a:r>
              <a:rPr lang="hu-HU" dirty="0"/>
              <a:t>Alapvető jelentőségű típus a </a:t>
            </a:r>
            <a:r>
              <a:rPr lang="hu-HU" dirty="0" err="1"/>
              <a:t>Redis</a:t>
            </a:r>
            <a:r>
              <a:rPr lang="hu-HU" dirty="0"/>
              <a:t> rendszerében</a:t>
            </a:r>
          </a:p>
          <a:p>
            <a:pPr marL="742950" lvl="1" indent="-285750"/>
            <a:r>
              <a:rPr lang="hu-HU" dirty="0"/>
              <a:t>A kulcsok azok mindig </a:t>
            </a:r>
            <a:r>
              <a:rPr lang="hu-HU" dirty="0" err="1"/>
              <a:t>stringek</a:t>
            </a:r>
            <a:endParaRPr lang="hu-HU" dirty="0"/>
          </a:p>
          <a:p>
            <a:pPr marL="742950" lvl="1" indent="-285750"/>
            <a:r>
              <a:rPr lang="hu-HU" dirty="0" err="1"/>
              <a:t>Binary-safe</a:t>
            </a:r>
            <a:r>
              <a:rPr lang="hu-HU" dirty="0"/>
              <a:t>, azaz bármilyen bájtokat tárolhat a </a:t>
            </a:r>
            <a:r>
              <a:rPr lang="hu-HU" dirty="0" err="1"/>
              <a:t>string</a:t>
            </a:r>
            <a:r>
              <a:rPr lang="hu-HU" dirty="0"/>
              <a:t> (akár ASCII vagy null bájtokat is)</a:t>
            </a:r>
          </a:p>
          <a:p>
            <a:pPr marL="742950" lvl="1" indent="-285750"/>
            <a:r>
              <a:rPr lang="hu-HU" dirty="0"/>
              <a:t>A </a:t>
            </a:r>
            <a:r>
              <a:rPr lang="hu-HU" dirty="0" err="1"/>
              <a:t>Binary-safe</a:t>
            </a:r>
            <a:r>
              <a:rPr lang="hu-HU" dirty="0"/>
              <a:t> tulajdonság lehetővé teszi, hogy más típusok alapjául is szolgáljon</a:t>
            </a:r>
          </a:p>
          <a:p>
            <a:pPr marL="742950" lvl="1" indent="-285750"/>
            <a:r>
              <a:rPr lang="hu-HU" dirty="0"/>
              <a:t>A </a:t>
            </a:r>
            <a:r>
              <a:rPr lang="hu-HU" dirty="0" err="1"/>
              <a:t>Binary-safe</a:t>
            </a:r>
            <a:r>
              <a:rPr lang="hu-HU" dirty="0"/>
              <a:t> tulajdonság miatt bármit tárolhatunk benne</a:t>
            </a:r>
          </a:p>
          <a:p>
            <a:pPr marL="1200150" lvl="2" indent="-285750"/>
            <a:r>
              <a:rPr lang="hu-HU" dirty="0"/>
              <a:t>Akár </a:t>
            </a:r>
            <a:r>
              <a:rPr lang="hu-HU" dirty="0" err="1"/>
              <a:t>jpeg</a:t>
            </a:r>
            <a:r>
              <a:rPr lang="hu-HU" dirty="0"/>
              <a:t> képek</a:t>
            </a:r>
          </a:p>
          <a:p>
            <a:pPr marL="1200150" lvl="2" indent="-285750"/>
            <a:r>
              <a:rPr lang="hu-HU" dirty="0"/>
              <a:t>Hagyományos </a:t>
            </a:r>
            <a:r>
              <a:rPr lang="hu-HU" dirty="0" err="1"/>
              <a:t>string</a:t>
            </a:r>
            <a:r>
              <a:rPr lang="hu-HU" dirty="0"/>
              <a:t> alapú erőforrások (HTML, JSON)</a:t>
            </a:r>
          </a:p>
          <a:p>
            <a:pPr marL="1200150" lvl="2" indent="-285750"/>
            <a:r>
              <a:rPr lang="hu-HU" dirty="0"/>
              <a:t>Bármilyen </a:t>
            </a:r>
            <a:r>
              <a:rPr lang="hu-HU" dirty="0" err="1"/>
              <a:t>sorosított</a:t>
            </a:r>
            <a:r>
              <a:rPr lang="hu-HU" dirty="0"/>
              <a:t> objektum</a:t>
            </a:r>
          </a:p>
          <a:p>
            <a:pPr marL="742950" lvl="1" indent="-285750"/>
            <a:r>
              <a:rPr lang="hu-HU" dirty="0"/>
              <a:t>Max 512 </a:t>
            </a:r>
            <a:r>
              <a:rPr lang="hu-HU" dirty="0" err="1"/>
              <a:t>mb</a:t>
            </a:r>
            <a:endParaRPr lang="hu-HU" dirty="0"/>
          </a:p>
          <a:p>
            <a:endParaRPr lang="hu-HU" dirty="0"/>
          </a:p>
        </p:txBody>
      </p:sp>
    </p:spTree>
    <p:extLst>
      <p:ext uri="{BB962C8B-B14F-4D97-AF65-F5344CB8AC3E}">
        <p14:creationId xmlns:p14="http://schemas.microsoft.com/office/powerpoint/2010/main" val="96314234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Redis</a:t>
            </a:r>
            <a:r>
              <a:rPr lang="hu-HU" dirty="0"/>
              <a:t> – Kulcsok (kitérő)</a:t>
            </a:r>
          </a:p>
        </p:txBody>
      </p:sp>
      <p:sp>
        <p:nvSpPr>
          <p:cNvPr id="6" name="Tartalom helye 5"/>
          <p:cNvSpPr>
            <a:spLocks noGrp="1"/>
          </p:cNvSpPr>
          <p:nvPr>
            <p:ph sz="quarter" idx="10"/>
          </p:nvPr>
        </p:nvSpPr>
        <p:spPr/>
        <p:txBody>
          <a:bodyPr>
            <a:normAutofit fontScale="85000" lnSpcReduction="20000"/>
          </a:bodyPr>
          <a:lstStyle/>
          <a:p>
            <a:pPr marL="742950" lvl="1" indent="-285750">
              <a:lnSpc>
                <a:spcPct val="120000"/>
              </a:lnSpc>
              <a:spcBef>
                <a:spcPts val="300"/>
              </a:spcBef>
            </a:pPr>
            <a:r>
              <a:rPr lang="hu-HU" dirty="0"/>
              <a:t>Minden kulcs </a:t>
            </a:r>
            <a:r>
              <a:rPr lang="hu-HU" dirty="0" err="1"/>
              <a:t>string</a:t>
            </a:r>
            <a:r>
              <a:rPr lang="hu-HU" dirty="0"/>
              <a:t>, de ezek teljes értékű „</a:t>
            </a:r>
            <a:r>
              <a:rPr lang="hu-HU" dirty="0" err="1"/>
              <a:t>Redis-stringek</a:t>
            </a:r>
            <a:r>
              <a:rPr lang="hu-HU" dirty="0"/>
              <a:t>”, tehát lehet lényegében akármilyen tartalom</a:t>
            </a:r>
          </a:p>
          <a:p>
            <a:pPr marL="742950" lvl="1" indent="-285750">
              <a:lnSpc>
                <a:spcPct val="120000"/>
              </a:lnSpc>
              <a:spcBef>
                <a:spcPts val="300"/>
              </a:spcBef>
            </a:pPr>
            <a:r>
              <a:rPr lang="hu-HU" dirty="0"/>
              <a:t>Akár az üres </a:t>
            </a:r>
            <a:r>
              <a:rPr lang="hu-HU" dirty="0" err="1"/>
              <a:t>string</a:t>
            </a:r>
            <a:r>
              <a:rPr lang="hu-HU" dirty="0"/>
              <a:t> is érvényes kulcs</a:t>
            </a:r>
          </a:p>
          <a:p>
            <a:pPr marL="742950" lvl="1" indent="-285750">
              <a:lnSpc>
                <a:spcPct val="120000"/>
              </a:lnSpc>
              <a:spcBef>
                <a:spcPts val="300"/>
              </a:spcBef>
            </a:pPr>
            <a:r>
              <a:rPr lang="hu-HU" dirty="0"/>
              <a:t>Maximum kulcsméret: maximum </a:t>
            </a:r>
            <a:r>
              <a:rPr lang="hu-HU" dirty="0" err="1"/>
              <a:t>string</a:t>
            </a:r>
            <a:r>
              <a:rPr lang="hu-HU" dirty="0"/>
              <a:t> méret: 512 </a:t>
            </a:r>
            <a:r>
              <a:rPr lang="hu-HU" dirty="0" err="1"/>
              <a:t>mb</a:t>
            </a:r>
            <a:endParaRPr lang="hu-HU" dirty="0"/>
          </a:p>
          <a:p>
            <a:pPr marL="742950" lvl="1" indent="-285750">
              <a:lnSpc>
                <a:spcPct val="120000"/>
              </a:lnSpc>
              <a:spcBef>
                <a:spcPts val="300"/>
              </a:spcBef>
            </a:pPr>
            <a:r>
              <a:rPr lang="hu-HU" dirty="0"/>
              <a:t>Általános szabályok:</a:t>
            </a:r>
          </a:p>
          <a:p>
            <a:pPr marL="1200150" lvl="2" indent="-285750">
              <a:lnSpc>
                <a:spcPct val="120000"/>
              </a:lnSpc>
              <a:spcBef>
                <a:spcPts val="300"/>
              </a:spcBef>
            </a:pPr>
            <a:r>
              <a:rPr lang="hu-HU" dirty="0"/>
              <a:t>Ne legyen túl hosszú a kulcs; sok összehasonlítást igényelhet megtalálni, memóriában sok helyet foglalhat (az ajánlás szerint egy 1024 byte-</a:t>
            </a:r>
            <a:r>
              <a:rPr lang="hu-HU" dirty="0" err="1"/>
              <a:t>os</a:t>
            </a:r>
            <a:r>
              <a:rPr lang="hu-HU" dirty="0"/>
              <a:t> kulcsot már inkább érdemes először </a:t>
            </a:r>
            <a:r>
              <a:rPr lang="hu-HU" dirty="0" err="1"/>
              <a:t>lehashelni</a:t>
            </a:r>
            <a:r>
              <a:rPr lang="hu-HU" dirty="0"/>
              <a:t>)</a:t>
            </a:r>
          </a:p>
          <a:p>
            <a:pPr marL="1200150" lvl="2" indent="-285750">
              <a:lnSpc>
                <a:spcPct val="120000"/>
              </a:lnSpc>
              <a:spcBef>
                <a:spcPts val="300"/>
              </a:spcBef>
            </a:pPr>
            <a:r>
              <a:rPr lang="hu-HU" dirty="0"/>
              <a:t>Ne legyen túl rövid a kulcs; itt az olvashatóság érvét próbáljuk meg figyelembe venni</a:t>
            </a:r>
          </a:p>
          <a:p>
            <a:pPr marL="1200150" lvl="2" indent="-285750">
              <a:lnSpc>
                <a:spcPct val="120000"/>
              </a:lnSpc>
              <a:spcBef>
                <a:spcPts val="300"/>
              </a:spcBef>
            </a:pPr>
            <a:r>
              <a:rPr lang="hu-HU" dirty="0"/>
              <a:t>A kettő között kell valamilyen egyensúlyt találni</a:t>
            </a:r>
          </a:p>
          <a:p>
            <a:pPr marL="742950" lvl="1" indent="-285750">
              <a:lnSpc>
                <a:spcPct val="120000"/>
              </a:lnSpc>
              <a:spcBef>
                <a:spcPts val="300"/>
              </a:spcBef>
            </a:pPr>
            <a:r>
              <a:rPr lang="hu-HU" dirty="0"/>
              <a:t>Kulcsműveletek:</a:t>
            </a:r>
          </a:p>
          <a:p>
            <a:pPr marL="1200150" lvl="2" indent="-285750">
              <a:lnSpc>
                <a:spcPct val="120000"/>
              </a:lnSpc>
              <a:spcBef>
                <a:spcPts val="300"/>
              </a:spcBef>
            </a:pPr>
            <a:r>
              <a:rPr lang="hu-HU" dirty="0"/>
              <a:t>del </a:t>
            </a:r>
            <a:r>
              <a:rPr lang="hu-HU" dirty="0" err="1"/>
              <a:t>mykey</a:t>
            </a:r>
            <a:r>
              <a:rPr lang="hu-HU" dirty="0"/>
              <a:t> : kulcs törlése</a:t>
            </a:r>
          </a:p>
          <a:p>
            <a:pPr marL="1200150" lvl="2" indent="-285750">
              <a:lnSpc>
                <a:spcPct val="120000"/>
              </a:lnSpc>
              <a:spcBef>
                <a:spcPts val="300"/>
              </a:spcBef>
            </a:pPr>
            <a:r>
              <a:rPr lang="hu-HU" dirty="0" err="1"/>
              <a:t>exists</a:t>
            </a:r>
            <a:r>
              <a:rPr lang="hu-HU" dirty="0"/>
              <a:t> </a:t>
            </a:r>
            <a:r>
              <a:rPr lang="hu-HU" dirty="0" err="1"/>
              <a:t>mykey</a:t>
            </a:r>
            <a:r>
              <a:rPr lang="hu-HU" dirty="0"/>
              <a:t>: 1/0 visszatérés, létezik-e a kulcs </a:t>
            </a:r>
            <a:r>
              <a:rPr lang="hu-HU" dirty="0" err="1"/>
              <a:t>vagys</a:t>
            </a:r>
            <a:r>
              <a:rPr lang="hu-HU" dirty="0"/>
              <a:t> sem</a:t>
            </a:r>
          </a:p>
          <a:p>
            <a:pPr marL="1200150" lvl="2" indent="-285750">
              <a:lnSpc>
                <a:spcPct val="120000"/>
              </a:lnSpc>
              <a:spcBef>
                <a:spcPts val="300"/>
              </a:spcBef>
            </a:pPr>
            <a:r>
              <a:rPr lang="hu-HU" dirty="0" err="1"/>
              <a:t>type</a:t>
            </a:r>
            <a:r>
              <a:rPr lang="hu-HU" dirty="0"/>
              <a:t> </a:t>
            </a:r>
            <a:r>
              <a:rPr lang="hu-HU" dirty="0" err="1"/>
              <a:t>mykey</a:t>
            </a:r>
            <a:r>
              <a:rPr lang="hu-HU" dirty="0"/>
              <a:t>: a tárolt elem típusa</a:t>
            </a:r>
          </a:p>
          <a:p>
            <a:pPr marL="1200150" lvl="2" indent="-285750">
              <a:lnSpc>
                <a:spcPct val="120000"/>
              </a:lnSpc>
              <a:spcBef>
                <a:spcPts val="300"/>
              </a:spcBef>
            </a:pPr>
            <a:r>
              <a:rPr lang="hu-HU" dirty="0" err="1"/>
              <a:t>expire</a:t>
            </a:r>
            <a:r>
              <a:rPr lang="hu-HU" dirty="0"/>
              <a:t> </a:t>
            </a:r>
            <a:r>
              <a:rPr lang="hu-HU" dirty="0" err="1"/>
              <a:t>mykey</a:t>
            </a:r>
            <a:r>
              <a:rPr lang="hu-HU" dirty="0"/>
              <a:t> 5: a kulcs 5 másodpercig marad meg, utána törlődik</a:t>
            </a:r>
          </a:p>
          <a:p>
            <a:pPr marL="1200150" lvl="2" indent="-285750">
              <a:lnSpc>
                <a:spcPct val="120000"/>
              </a:lnSpc>
              <a:spcBef>
                <a:spcPts val="300"/>
              </a:spcBef>
            </a:pPr>
            <a:r>
              <a:rPr lang="hu-HU" dirty="0" err="1"/>
              <a:t>ttl</a:t>
            </a:r>
            <a:r>
              <a:rPr lang="hu-HU" dirty="0"/>
              <a:t> </a:t>
            </a:r>
            <a:r>
              <a:rPr lang="hu-HU" dirty="0" err="1"/>
              <a:t>mykey</a:t>
            </a:r>
            <a:r>
              <a:rPr lang="hu-HU" dirty="0"/>
              <a:t>: mennyi van még a kulcs élettartamából</a:t>
            </a:r>
          </a:p>
        </p:txBody>
      </p:sp>
    </p:spTree>
    <p:extLst>
      <p:ext uri="{BB962C8B-B14F-4D97-AF65-F5344CB8AC3E}">
        <p14:creationId xmlns:p14="http://schemas.microsoft.com/office/powerpoint/2010/main" val="40040259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Cím diák">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um" ma:contentTypeID="0x01010053581EA1847CCB40AAA5607113422F65" ma:contentTypeVersion="6" ma:contentTypeDescription="Új dokumentum létrehozása." ma:contentTypeScope="" ma:versionID="e707ad0bf912b0977086219d55fea53d">
  <xsd:schema xmlns:xsd="http://www.w3.org/2001/XMLSchema" xmlns:xs="http://www.w3.org/2001/XMLSchema" xmlns:p="http://schemas.microsoft.com/office/2006/metadata/properties" xmlns:ns2="24f5f1ea-89e2-489c-943a-db0b82179cc7" xmlns:ns3="d8d0fcf7-9369-4a12-b420-8b0bd58d8ea4" targetNamespace="http://schemas.microsoft.com/office/2006/metadata/properties" ma:root="true" ma:fieldsID="187cacf66d0734edcf7574fc61cf576c" ns2:_="" ns3:_="">
    <xsd:import namespace="24f5f1ea-89e2-489c-943a-db0b82179cc7"/>
    <xsd:import namespace="d8d0fcf7-9369-4a12-b420-8b0bd58d8ea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5f1ea-89e2-489c-943a-db0b82179cc7"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element name="LastSharedByUser" ma:index="10" nillable="true" ma:displayName="Utoljára megosztva felhasználók szerint" ma:description="" ma:internalName="LastSharedByUser" ma:readOnly="true">
      <xsd:simpleType>
        <xsd:restriction base="dms:Note">
          <xsd:maxLength value="255"/>
        </xsd:restriction>
      </xsd:simpleType>
    </xsd:element>
    <xsd:element name="LastSharedByTime" ma:index="11" nillable="true" ma:displayName="Utoljára megosztva időpontok szerin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8d0fcf7-9369-4a12-b420-8b0bd58d8ea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A870F-6503-4245-BAFB-99317218B176}">
  <ds:schemaRefs>
    <ds:schemaRef ds:uri="http://schemas.microsoft.com/sharepoint/v3/contenttype/forms"/>
  </ds:schemaRefs>
</ds:datastoreItem>
</file>

<file path=customXml/itemProps2.xml><?xml version="1.0" encoding="utf-8"?>
<ds:datastoreItem xmlns:ds="http://schemas.openxmlformats.org/officeDocument/2006/customXml" ds:itemID="{9650FFFF-4C43-4091-92A4-42212B5B7212}">
  <ds:schemaRefs>
    <ds:schemaRef ds:uri="http://purl.org/dc/dcmitype/"/>
    <ds:schemaRef ds:uri="http://schemas.microsoft.com/office/2006/documentManagement/types"/>
    <ds:schemaRef ds:uri="http://schemas.openxmlformats.org/package/2006/metadata/core-properties"/>
    <ds:schemaRef ds:uri="http://www.w3.org/XML/1998/namespace"/>
    <ds:schemaRef ds:uri="8e1ec9f0-dab9-457a-8152-2c84045392d8"/>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4D8D496-1BD8-4017-A253-32216426622F}"/>
</file>

<file path=docProps/app.xml><?xml version="1.0" encoding="utf-8"?>
<Properties xmlns="http://schemas.openxmlformats.org/officeDocument/2006/extended-properties" xmlns:vt="http://schemas.openxmlformats.org/officeDocument/2006/docPropsVTypes">
  <TotalTime>1782</TotalTime>
  <Words>5892</Words>
  <Application>Microsoft Office PowerPoint</Application>
  <PresentationFormat>Szélesvásznú</PresentationFormat>
  <Paragraphs>661</Paragraphs>
  <Slides>64</Slides>
  <Notes>63</Notes>
  <HiddenSlides>2</HiddenSlides>
  <MMClips>0</MMClips>
  <ScaleCrop>false</ScaleCrop>
  <HeadingPairs>
    <vt:vector size="6" baseType="variant">
      <vt:variant>
        <vt:lpstr>Használt betűtípusok</vt:lpstr>
      </vt:variant>
      <vt:variant>
        <vt:i4>10</vt:i4>
      </vt:variant>
      <vt:variant>
        <vt:lpstr>Téma</vt:lpstr>
      </vt:variant>
      <vt:variant>
        <vt:i4>3</vt:i4>
      </vt:variant>
      <vt:variant>
        <vt:lpstr>Diacímek</vt:lpstr>
      </vt:variant>
      <vt:variant>
        <vt:i4>64</vt:i4>
      </vt:variant>
    </vt:vector>
  </HeadingPairs>
  <TitlesOfParts>
    <vt:vector size="77" baseType="lpstr">
      <vt:lpstr>Arial</vt:lpstr>
      <vt:lpstr>Avenir LT Pro 45 Book</vt:lpstr>
      <vt:lpstr>Calibri</vt:lpstr>
      <vt:lpstr>Calibri Light</vt:lpstr>
      <vt:lpstr>Consolas</vt:lpstr>
      <vt:lpstr>Courier New</vt:lpstr>
      <vt:lpstr>Segoe UI</vt:lpstr>
      <vt:lpstr>Segoe UI Black</vt:lpstr>
      <vt:lpstr>Segoe UI Light</vt:lpstr>
      <vt:lpstr>Wingdings</vt:lpstr>
      <vt:lpstr>WHITE TEMPLATE</vt:lpstr>
      <vt:lpstr>Cím diák</vt:lpstr>
      <vt:lpstr>1_Azure Event</vt:lpstr>
      <vt:lpstr>Adattárolás a felhőben II</vt:lpstr>
      <vt:lpstr>PowerPoint-bemutató</vt:lpstr>
      <vt:lpstr>Azure Redis Cache</vt:lpstr>
      <vt:lpstr>Redis Cache – mire jó?</vt:lpstr>
      <vt:lpstr>Full-page cache/output cache</vt:lpstr>
      <vt:lpstr>Azure Redis Cache</vt:lpstr>
      <vt:lpstr>Azure Redis Cache</vt:lpstr>
      <vt:lpstr>Redis – String</vt:lpstr>
      <vt:lpstr>Redis – Kulcsok (kitérő)</vt:lpstr>
      <vt:lpstr>Redis – String használata</vt:lpstr>
      <vt:lpstr>Redis – Listák</vt:lpstr>
      <vt:lpstr>Redis – Listák</vt:lpstr>
      <vt:lpstr>Redis – Listák </vt:lpstr>
      <vt:lpstr>Redis – Set</vt:lpstr>
      <vt:lpstr>Redis – Set használata</vt:lpstr>
      <vt:lpstr>Redis – Hash </vt:lpstr>
      <vt:lpstr>Redis – Sorted set</vt:lpstr>
      <vt:lpstr>Redis – Bitmap </vt:lpstr>
      <vt:lpstr>Redis – Hyperloglog </vt:lpstr>
      <vt:lpstr>Redis – Tranzakciók </vt:lpstr>
      <vt:lpstr>Redis – Tranzakciók</vt:lpstr>
      <vt:lpstr>Redis – Tranzakciók </vt:lpstr>
      <vt:lpstr>Redis – Replikáció </vt:lpstr>
      <vt:lpstr>Redis </vt:lpstr>
      <vt:lpstr>Redis – Mitől Azure? </vt:lpstr>
      <vt:lpstr>Redis – Mitől Azure? </vt:lpstr>
      <vt:lpstr>Redis – Mitől Azure? </vt:lpstr>
      <vt:lpstr>Redis – Mitől Azure? </vt:lpstr>
      <vt:lpstr>DocumentDb</vt:lpstr>
      <vt:lpstr>Dokumentum adatbázisok</vt:lpstr>
      <vt:lpstr>Dokumentum adatbázisok</vt:lpstr>
      <vt:lpstr>Dokumentum adatbázisok</vt:lpstr>
      <vt:lpstr>    Egy relációs adatbázishoz képest…</vt:lpstr>
      <vt:lpstr>Dokumentum adatbázisok</vt:lpstr>
      <vt:lpstr>Dokumentum adatbázisok</vt:lpstr>
      <vt:lpstr>Microsoft Azure Data Services</vt:lpstr>
      <vt:lpstr>Azure DocumentDB nagyvonalakban</vt:lpstr>
      <vt:lpstr>DocumentDB</vt:lpstr>
      <vt:lpstr>DocumentDB</vt:lpstr>
      <vt:lpstr>DocumentDB</vt:lpstr>
      <vt:lpstr>DocumentDB – lekérdezések</vt:lpstr>
      <vt:lpstr>DocumentDB – Konzisztencia szintek</vt:lpstr>
      <vt:lpstr>DocumentDB – Konzisztencia szintek</vt:lpstr>
      <vt:lpstr>DocumentDB – Szerveroldali programozás</vt:lpstr>
      <vt:lpstr>Azure Search</vt:lpstr>
      <vt:lpstr>Keresés </vt:lpstr>
      <vt:lpstr>Azure Search szolgáltatások</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Azure Search</vt:lpstr>
      <vt:lpstr>Azure Search - Működés </vt:lpstr>
      <vt:lpstr>Azure Search – Index létrehozása</vt:lpstr>
      <vt:lpstr>Azure Search – Index létrehozása</vt:lpstr>
      <vt:lpstr>Azure Search – Index létrehozása</vt:lpstr>
      <vt:lpstr>Azure Search – Index létrehozása</vt:lpstr>
      <vt:lpstr>Azure Search – Index létrehozása</vt:lpstr>
      <vt:lpstr>Összefoglalás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Bence Kővári</cp:lastModifiedBy>
  <cp:revision>116</cp:revision>
  <dcterms:created xsi:type="dcterms:W3CDTF">2016-02-25T09:31:21Z</dcterms:created>
  <dcterms:modified xsi:type="dcterms:W3CDTF">2016-08-16T22:34:18Z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0x01010053581EA1847CCB40AAA5607113422F65</vt:lpwstr>
  </property>
</Properties>
</file>